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608" r:id="rId2"/>
    <p:sldId id="656" r:id="rId3"/>
    <p:sldId id="661" r:id="rId4"/>
    <p:sldId id="674" r:id="rId5"/>
    <p:sldId id="671" r:id="rId6"/>
    <p:sldId id="672" r:id="rId7"/>
    <p:sldId id="622" r:id="rId8"/>
    <p:sldId id="654" r:id="rId9"/>
    <p:sldId id="655" r:id="rId10"/>
    <p:sldId id="660" r:id="rId11"/>
    <p:sldId id="657" r:id="rId12"/>
    <p:sldId id="662" r:id="rId13"/>
    <p:sldId id="658" r:id="rId14"/>
    <p:sldId id="663" r:id="rId15"/>
    <p:sldId id="665" r:id="rId16"/>
    <p:sldId id="666" r:id="rId17"/>
    <p:sldId id="667" r:id="rId18"/>
    <p:sldId id="668" r:id="rId19"/>
    <p:sldId id="664" r:id="rId20"/>
    <p:sldId id="669" r:id="rId21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3" userDrawn="1">
          <p15:clr>
            <a:srgbClr val="A4A3A4"/>
          </p15:clr>
        </p15:guide>
        <p15:guide id="2" orient="horz" pos="4032" userDrawn="1">
          <p15:clr>
            <a:srgbClr val="A4A3A4"/>
          </p15:clr>
        </p15:guide>
        <p15:guide id="3" pos="7391" userDrawn="1">
          <p15:clr>
            <a:srgbClr val="A4A3A4"/>
          </p15:clr>
        </p15:guide>
        <p15:guide id="4" pos="3839" userDrawn="1">
          <p15:clr>
            <a:srgbClr val="A4A3A4"/>
          </p15:clr>
        </p15:guide>
        <p15:guide id="5" pos="239" userDrawn="1">
          <p15:clr>
            <a:srgbClr val="A4A3A4"/>
          </p15:clr>
        </p15:guide>
        <p15:guide id="7" orient="horz" pos="38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Narayanan Seshan (Ravi)" initials="NS(" lastIdx="5" clrIdx="0">
    <p:extLst>
      <p:ext uri="{19B8F6BF-5375-455C-9EA6-DF929625EA0E}">
        <p15:presenceInfo xmlns:p15="http://schemas.microsoft.com/office/powerpoint/2012/main" userId="S-1-5-21-2695413233-4268044278-449958647-15862" providerId="AD"/>
      </p:ext>
    </p:extLst>
  </p:cmAuthor>
  <p:cmAuthor id="4" name="Mubarak Moosa" initials="MM" lastIdx="2" clrIdx="1">
    <p:extLst>
      <p:ext uri="{19B8F6BF-5375-455C-9EA6-DF929625EA0E}">
        <p15:presenceInfo xmlns:p15="http://schemas.microsoft.com/office/powerpoint/2012/main" userId="b8f9ebd526c0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7DC5"/>
    <a:srgbClr val="3CB9BD"/>
    <a:srgbClr val="0874CC"/>
    <a:srgbClr val="DDC18E"/>
    <a:srgbClr val="543D17"/>
    <a:srgbClr val="7F7F7F"/>
    <a:srgbClr val="19627F"/>
    <a:srgbClr val="4A7EBB"/>
    <a:srgbClr val="0C3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3" autoAdjust="0"/>
    <p:restoredTop sz="96283" autoAdjust="0"/>
  </p:normalViewPr>
  <p:slideViewPr>
    <p:cSldViewPr>
      <p:cViewPr varScale="1">
        <p:scale>
          <a:sx n="108" d="100"/>
          <a:sy n="108" d="100"/>
        </p:scale>
        <p:origin x="570" y="102"/>
      </p:cViewPr>
      <p:guideLst>
        <p:guide orient="horz" pos="673"/>
        <p:guide orient="horz" pos="4032"/>
        <p:guide pos="7391"/>
        <p:guide pos="3839"/>
        <p:guide pos="239"/>
        <p:guide orient="horz"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 varScale="1">
        <p:scale>
          <a:sx n="65" d="100"/>
          <a:sy n="65" d="100"/>
        </p:scale>
        <p:origin x="23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100000">
                  <a:srgbClr val="0070C0"/>
                </a:gs>
                <a:gs pos="27000">
                  <a:srgbClr val="00B0F0"/>
                </a:gs>
              </a:gsLst>
              <a:lin ang="2700000" scaled="1"/>
            </a:gradFill>
          </c:spPr>
          <c:invertIfNegative val="0"/>
          <c:dLbls>
            <c:dLbl>
              <c:idx val="0"/>
              <c:layout>
                <c:manualLayout>
                  <c:x val="8.0358869004006767E-3"/>
                  <c:y val="-2.819193970830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38-054A-B879-62C2C78E7B76}"/>
                </c:ext>
              </c:extLst>
            </c:dLbl>
            <c:dLbl>
              <c:idx val="1"/>
              <c:layout>
                <c:manualLayout>
                  <c:x val="9.8858303853737103E-3"/>
                  <c:y val="-3.5725678936144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38-054A-B879-62C2C78E7B76}"/>
                </c:ext>
              </c:extLst>
            </c:dLbl>
            <c:dLbl>
              <c:idx val="2"/>
              <c:layout>
                <c:manualLayout>
                  <c:x val="1.5281640619610976E-2"/>
                  <c:y val="-5.1653915745170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38-054A-B879-62C2C78E7B76}"/>
                </c:ext>
              </c:extLst>
            </c:dLbl>
            <c:dLbl>
              <c:idx val="3"/>
              <c:layout>
                <c:manualLayout>
                  <c:x val="2.0854526862165886E-2"/>
                  <c:y val="-2.8403540741118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>
                      <a:solidFill>
                        <a:schemeClr val="tx1"/>
                      </a:solidFill>
                      <a:latin typeface="Gotham Medium" pitchFamily="2" charset="0"/>
                      <a:cs typeface="Gotham Medium" pitchFamily="2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38-054A-B879-62C2C78E7B76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  <a:latin typeface="Gotham Medium" pitchFamily="2" charset="0"/>
                    <a:cs typeface="Gotham Medium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2022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78.8</c:v>
                </c:pt>
                <c:pt idx="1">
                  <c:v>75.400000000000006</c:v>
                </c:pt>
                <c:pt idx="2">
                  <c:v>82.9</c:v>
                </c:pt>
                <c:pt idx="3">
                  <c:v>69.099999999999994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38-054A-B879-62C2C78E7B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90"/>
        <c:shape val="box"/>
        <c:axId val="1615662576"/>
        <c:axId val="1615660944"/>
        <c:axId val="0"/>
      </c:bar3DChart>
      <c:catAx>
        <c:axId val="1615662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1615660944"/>
        <c:crosses val="autoZero"/>
        <c:auto val="1"/>
        <c:lblAlgn val="ctr"/>
        <c:lblOffset val="100"/>
        <c:noMultiLvlLbl val="0"/>
      </c:catAx>
      <c:valAx>
        <c:axId val="1615660944"/>
        <c:scaling>
          <c:orientation val="minMax"/>
          <c:max val="100"/>
          <c:min val="50"/>
        </c:scaling>
        <c:delete val="1"/>
        <c:axPos val="l"/>
        <c:majorGridlines/>
        <c:numFmt formatCode="0" sourceLinked="1"/>
        <c:majorTickMark val="out"/>
        <c:minorTickMark val="none"/>
        <c:tickLblPos val="nextTo"/>
        <c:crossAx val="1615662576"/>
        <c:crosses val="autoZero"/>
        <c:crossBetween val="between"/>
        <c:maj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3004705967249"/>
          <c:y val="5.0995391047980919E-2"/>
          <c:w val="0.86569953908200625"/>
          <c:h val="0.79189038171376913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30000">
                  <a:srgbClr val="0070C0"/>
                </a:gs>
                <a:gs pos="78000">
                  <a:srgbClr val="00B0F0"/>
                </a:gs>
              </a:gsLst>
              <a:lin ang="3000000" scaled="0"/>
              <a:tileRect/>
            </a:gra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30000">
                    <a:srgbClr val="0070C0"/>
                  </a:gs>
                  <a:gs pos="78000">
                    <a:srgbClr val="00B0F0"/>
                  </a:gs>
                </a:gsLst>
                <a:lin ang="3000000" scaled="0"/>
                <a:tileRect/>
              </a:gra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8016-0A47-A47D-D83EA943B57D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30000">
                    <a:srgbClr val="0070C0"/>
                  </a:gs>
                  <a:gs pos="78000">
                    <a:srgbClr val="00B0F0"/>
                  </a:gs>
                </a:gsLst>
                <a:lin ang="3000000" scaled="0"/>
                <a:tileRect/>
              </a:gra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16-0A47-A47D-D83EA943B57D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30000">
                    <a:srgbClr val="0070C0"/>
                  </a:gs>
                  <a:gs pos="78000">
                    <a:srgbClr val="00B0F0"/>
                  </a:gs>
                </a:gsLst>
                <a:lin ang="3000000" scaled="0"/>
                <a:tileRect/>
              </a:gra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8016-0A47-A47D-D83EA943B57D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30000">
                    <a:srgbClr val="0070C0"/>
                  </a:gs>
                  <a:gs pos="78000">
                    <a:srgbClr val="00B0F0"/>
                  </a:gs>
                </a:gsLst>
                <a:lin ang="3000000" scaled="0"/>
                <a:tileRect/>
              </a:gradFill>
              <a:ln w="9525" cap="flat" cmpd="sng" algn="ctr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8016-0A47-A47D-D83EA943B57D}"/>
              </c:ext>
            </c:extLst>
          </c:dPt>
          <c:dLbls>
            <c:dLbl>
              <c:idx val="0"/>
              <c:layout>
                <c:manualLayout>
                  <c:x val="-1.1121703487678642E-3"/>
                  <c:y val="0.2131394211371496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16-0A47-A47D-D83EA943B57D}"/>
                </c:ext>
              </c:extLst>
            </c:dLbl>
            <c:dLbl>
              <c:idx val="1"/>
              <c:layout>
                <c:manualLayout>
                  <c:x val="0"/>
                  <c:y val="0.198540830648303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16-0A47-A47D-D83EA943B57D}"/>
                </c:ext>
              </c:extLst>
            </c:dLbl>
            <c:dLbl>
              <c:idx val="2"/>
              <c:layout>
                <c:manualLayout>
                  <c:x val="1.1944884690702859E-3"/>
                  <c:y val="0.213139421137149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16-0A47-A47D-D83EA943B57D}"/>
                </c:ext>
              </c:extLst>
            </c:dLbl>
            <c:dLbl>
              <c:idx val="3"/>
              <c:layout>
                <c:manualLayout>
                  <c:x val="8.1520607775224675E-3"/>
                  <c:y val="0.1742048082311915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40479027432757"/>
                      <c:h val="0.129416695119996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016-0A47-A47D-D83EA943B5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Gotham Medium" pitchFamily="2" charset="0"/>
                    <a:ea typeface="+mn-ea"/>
                    <a:cs typeface="Gotham Medium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107</c:v>
                </c:pt>
                <c:pt idx="1">
                  <c:v>106</c:v>
                </c:pt>
                <c:pt idx="2">
                  <c:v>110</c:v>
                </c:pt>
                <c:pt idx="3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16-0A47-A47D-D83EA943B57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593720080"/>
        <c:axId val="1593708656"/>
      </c:barChart>
      <c:catAx>
        <c:axId val="159372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pPr>
            <a:endParaRPr lang="en-US"/>
          </a:p>
        </c:txPr>
        <c:crossAx val="1593708656"/>
        <c:crosses val="autoZero"/>
        <c:auto val="1"/>
        <c:lblAlgn val="ctr"/>
        <c:lblOffset val="100"/>
        <c:noMultiLvlLbl val="0"/>
      </c:catAx>
      <c:valAx>
        <c:axId val="1593708656"/>
        <c:scaling>
          <c:orientation val="minMax"/>
          <c:max val="125"/>
          <c:min val="25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93720080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Gill Sans MT" panose="020B050202010402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2000">
                  <a:srgbClr val="0070C0"/>
                </a:gs>
                <a:gs pos="97000">
                  <a:srgbClr val="00B0F0"/>
                </a:gs>
              </a:gsLst>
              <a:lin ang="2700000" scaled="1"/>
              <a:tileRect/>
            </a:gradFill>
            <a:ln>
              <a:noFill/>
            </a:ln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2D-FB47-8AFD-E06A4D26422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A2D-FB47-8AFD-E06A4D26422B}"/>
              </c:ext>
            </c:extLst>
          </c:dPt>
          <c:dLbls>
            <c:dLbl>
              <c:idx val="0"/>
              <c:layout>
                <c:manualLayout>
                  <c:x val="1.7135537224697629E-3"/>
                  <c:y val="-3.9788979417135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2D-FB47-8AFD-E06A4D26422B}"/>
                </c:ext>
              </c:extLst>
            </c:dLbl>
            <c:dLbl>
              <c:idx val="1"/>
              <c:layout>
                <c:manualLayout>
                  <c:x val="7.511866143947196E-4"/>
                  <c:y val="-4.71468406429897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2D-FB47-8AFD-E06A4D26422B}"/>
                </c:ext>
              </c:extLst>
            </c:dLbl>
            <c:dLbl>
              <c:idx val="2"/>
              <c:layout>
                <c:manualLayout>
                  <c:x val="2.2908683970679815E-3"/>
                  <c:y val="-8.9238000926950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2D-FB47-8AFD-E06A4D26422B}"/>
                </c:ext>
              </c:extLst>
            </c:dLbl>
            <c:dLbl>
              <c:idx val="3"/>
              <c:layout>
                <c:manualLayout>
                  <c:x val="-5.587483895287724E-3"/>
                  <c:y val="-2.5731746542296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2D-FB47-8AFD-E06A4D26422B}"/>
                </c:ext>
              </c:extLst>
            </c:dLbl>
            <c:spPr>
              <a:noFill/>
            </c:spPr>
            <c:txPr>
              <a:bodyPr anchor="ctr" anchorCtr="0"/>
              <a:lstStyle/>
              <a:p>
                <a:pPr>
                  <a:defRPr sz="1200" b="1">
                    <a:solidFill>
                      <a:schemeClr val="bg1"/>
                    </a:solidFill>
                    <a:latin typeface="Gotham Medium" pitchFamily="2" charset="0"/>
                    <a:cs typeface="Gotham Medium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22</c:v>
                </c:pt>
                <c:pt idx="1">
                  <c:v>22</c:v>
                </c:pt>
                <c:pt idx="2">
                  <c:v>24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2D-FB47-8AFD-E06A4D264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9"/>
        <c:overlap val="100"/>
        <c:axId val="1593709200"/>
        <c:axId val="1593709744"/>
      </c:barChart>
      <c:catAx>
        <c:axId val="1593709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1593709744"/>
        <c:crosses val="autoZero"/>
        <c:auto val="1"/>
        <c:lblAlgn val="ctr"/>
        <c:lblOffset val="100"/>
        <c:noMultiLvlLbl val="0"/>
      </c:catAx>
      <c:valAx>
        <c:axId val="1593709744"/>
        <c:scaling>
          <c:orientation val="minMax"/>
          <c:max val="25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593709200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1908693297817464E-2"/>
          <c:y val="0.17482315755882719"/>
          <c:w val="0.88007324223234051"/>
          <c:h val="0.7317031432409598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Operating Profit</c:v>
                </c:pt>
              </c:strCache>
            </c:strRef>
          </c:tx>
          <c:spPr>
            <a:gradFill flip="none" rotWithShape="1">
              <a:gsLst>
                <a:gs pos="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2700000" scaled="1"/>
              <a:tileRect/>
            </a:gra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F37-6C4E-A871-E01DE6CA010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F37-6C4E-A871-E01DE6CA010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F37-6C4E-A871-E01DE6CA010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FF37-6C4E-A871-E01DE6CA0103}"/>
              </c:ext>
            </c:extLst>
          </c:dPt>
          <c:dLbls>
            <c:dLbl>
              <c:idx val="0"/>
              <c:layout>
                <c:manualLayout>
                  <c:x val="0"/>
                  <c:y val="0.189771630749437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37-6C4E-A871-E01DE6CA0103}"/>
                </c:ext>
              </c:extLst>
            </c:dLbl>
            <c:dLbl>
              <c:idx val="1"/>
              <c:layout>
                <c:manualLayout>
                  <c:x val="1.117496779057471E-3"/>
                  <c:y val="0.170472820842714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37-6C4E-A871-E01DE6CA0103}"/>
                </c:ext>
              </c:extLst>
            </c:dLbl>
            <c:dLbl>
              <c:idx val="2"/>
              <c:layout>
                <c:manualLayout>
                  <c:x val="3.3524903371725361E-3"/>
                  <c:y val="0.144741074300418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37-6C4E-A871-E01DE6CA0103}"/>
                </c:ext>
              </c:extLst>
            </c:dLbl>
            <c:dLbl>
              <c:idx val="3"/>
              <c:layout>
                <c:manualLayout>
                  <c:x val="3.239678011718621E-3"/>
                  <c:y val="0.11346621533702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37-6C4E-A871-E01DE6CA01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solidFill>
                      <a:schemeClr val="bg1"/>
                    </a:solidFill>
                    <a:latin typeface="Gotham Medium" pitchFamily="2" charset="0"/>
                    <a:cs typeface="Gotham Medium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14</c:v>
                </c:pt>
                <c:pt idx="2">
                  <c:v>16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F37-6C4E-A871-E01DE6CA0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93710288"/>
        <c:axId val="1593710832"/>
      </c:barChart>
      <c:lineChart>
        <c:grouping val="standard"/>
        <c:varyColors val="1"/>
        <c:ser>
          <c:idx val="1"/>
          <c:order val="1"/>
          <c:tx>
            <c:strRef>
              <c:f>Sheet1!$C$1</c:f>
              <c:strCache>
                <c:ptCount val="1"/>
                <c:pt idx="0">
                  <c:v>OP Margin</c:v>
                </c:pt>
              </c:strCache>
            </c:strRef>
          </c:tx>
          <c:spPr>
            <a:ln w="28575">
              <a:solidFill>
                <a:srgbClr val="00B0F0"/>
              </a:solidFill>
              <a:prstDash val="sysDash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2349935581150282E-2"/>
                  <c:y val="-4.8247024766806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F37-6C4E-A871-E01DE6CA0103}"/>
                </c:ext>
              </c:extLst>
            </c:dLbl>
            <c:dLbl>
              <c:idx val="1"/>
              <c:layout>
                <c:manualLayout>
                  <c:x val="-1.6762451685862764E-2"/>
                  <c:y val="-6.4329366355741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37-6C4E-A871-E01DE6CA0103}"/>
                </c:ext>
              </c:extLst>
            </c:dLbl>
            <c:dLbl>
              <c:idx val="2"/>
              <c:layout>
                <c:manualLayout>
                  <c:x val="-3.2407406592667845E-2"/>
                  <c:y val="-7.076230299131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37-6C4E-A871-E01DE6CA0103}"/>
                </c:ext>
              </c:extLst>
            </c:dLbl>
            <c:dLbl>
              <c:idx val="3"/>
              <c:layout>
                <c:manualLayout>
                  <c:x val="-1.5644954906805085E-2"/>
                  <c:y val="-6.4329366355741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37-6C4E-A871-E01DE6CA01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chemeClr val="tx1"/>
                    </a:solidFill>
                    <a:latin typeface="Gotham Medium" pitchFamily="2" charset="0"/>
                    <a:cs typeface="Gotham Medium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2021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0.12149532710280374</c:v>
                </c:pt>
                <c:pt idx="1">
                  <c:v>0.13207547169811321</c:v>
                </c:pt>
                <c:pt idx="2">
                  <c:v>0.14545454545454545</c:v>
                </c:pt>
                <c:pt idx="3">
                  <c:v>0.15254237288135594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F37-6C4E-A871-E01DE6CA01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4392303"/>
        <c:axId val="1944378159"/>
      </c:lineChart>
      <c:catAx>
        <c:axId val="159371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1593710832"/>
        <c:crosses val="autoZero"/>
        <c:auto val="1"/>
        <c:lblAlgn val="ctr"/>
        <c:lblOffset val="100"/>
        <c:noMultiLvlLbl val="0"/>
      </c:catAx>
      <c:valAx>
        <c:axId val="1593710832"/>
        <c:scaling>
          <c:orientation val="minMax"/>
          <c:max val="2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1593710288"/>
        <c:crosses val="autoZero"/>
        <c:crossBetween val="between"/>
        <c:majorUnit val="20"/>
      </c:valAx>
      <c:valAx>
        <c:axId val="1944378159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1944392303"/>
        <c:crosses val="max"/>
        <c:crossBetween val="between"/>
      </c:valAx>
      <c:catAx>
        <c:axId val="19443923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4378159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92000">
                  <a:srgbClr val="00B0F0"/>
                </a:gs>
              </a:gsLst>
              <a:lin ang="2700000" scaled="1"/>
            </a:gradFill>
          </c:spPr>
          <c:invertIfNegative val="0"/>
          <c:dLbls>
            <c:dLbl>
              <c:idx val="0"/>
              <c:layout>
                <c:manualLayout>
                  <c:x val="2.2335347616431606E-2"/>
                  <c:y val="-1.8549062946079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97-6E45-8F45-78E0FD7B81A1}"/>
                </c:ext>
              </c:extLst>
            </c:dLbl>
            <c:dLbl>
              <c:idx val="1"/>
              <c:layout>
                <c:manualLayout>
                  <c:x val="1.0416590368064459E-2"/>
                  <c:y val="-3.4374913662108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27906976744186"/>
                      <c:h val="4.5029239766081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A97-6E45-8F45-78E0FD7B81A1}"/>
                </c:ext>
              </c:extLst>
            </c:dLbl>
            <c:dLbl>
              <c:idx val="2"/>
              <c:layout>
                <c:manualLayout>
                  <c:x val="1.0997985716901667E-2"/>
                  <c:y val="-1.0581111571579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97-6E45-8F45-78E0FD7B81A1}"/>
                </c:ext>
              </c:extLst>
            </c:dLbl>
            <c:dLbl>
              <c:idx val="3"/>
              <c:layout>
                <c:manualLayout>
                  <c:x val="1.1870150481349177E-2"/>
                  <c:y val="-2.8953452202296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27906976744186"/>
                      <c:h val="5.96491228070175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A97-6E45-8F45-78E0FD7B81A1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800" b="1">
                    <a:solidFill>
                      <a:schemeClr val="tx1"/>
                    </a:solidFill>
                    <a:latin typeface="Gotham Medium" pitchFamily="2" charset="0"/>
                    <a:cs typeface="Gotham Medium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2022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127</c:v>
                </c:pt>
                <c:pt idx="1">
                  <c:v>135</c:v>
                </c:pt>
                <c:pt idx="2">
                  <c:v>140</c:v>
                </c:pt>
                <c:pt idx="3">
                  <c:v>141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4-1A97-6E45-8F45-78E0FD7B8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shape val="box"/>
        <c:axId val="1615666928"/>
        <c:axId val="1615668016"/>
        <c:axId val="0"/>
      </c:bar3DChart>
      <c:catAx>
        <c:axId val="161566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tx1"/>
                </a:solidFill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1615668016"/>
        <c:crosses val="autoZero"/>
        <c:auto val="1"/>
        <c:lblAlgn val="ctr"/>
        <c:lblOffset val="100"/>
        <c:noMultiLvlLbl val="0"/>
      </c:catAx>
      <c:valAx>
        <c:axId val="1615668016"/>
        <c:scaling>
          <c:orientation val="minMax"/>
          <c:max val="150"/>
          <c:min val="75"/>
        </c:scaling>
        <c:delete val="1"/>
        <c:axPos val="l"/>
        <c:majorGridlines/>
        <c:numFmt formatCode="0" sourceLinked="1"/>
        <c:majorTickMark val="out"/>
        <c:minorTickMark val="none"/>
        <c:tickLblPos val="nextTo"/>
        <c:crossAx val="1615666928"/>
        <c:crosses val="autoZero"/>
        <c:crossBetween val="between"/>
        <c:majorUnit val="200"/>
      </c:valAx>
      <c:spPr>
        <a:ln w="25400">
          <a:noFill/>
        </a:ln>
      </c:spPr>
    </c:plotArea>
    <c:plotVisOnly val="1"/>
    <c:dispBlanksAs val="gap"/>
    <c:showDLblsOverMax val="0"/>
  </c:chart>
  <c:spPr>
    <a:solidFill>
      <a:sysClr val="window" lastClr="FFFFFF">
        <a:lumMod val="95000"/>
      </a:sysClr>
    </a:solidFill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B0F0"/>
                </a:solidFill>
                <a:latin typeface="Gotham Medium" pitchFamily="2" charset="0"/>
                <a:ea typeface="+mn-ea"/>
                <a:cs typeface="Gotham Medium" pitchFamily="2" charset="0"/>
              </a:defRPr>
            </a:pPr>
            <a:r>
              <a:rPr lang="en-US" sz="1400">
                <a:solidFill>
                  <a:srgbClr val="00B0F0"/>
                </a:solidFill>
              </a:rPr>
              <a:t>Gearing</a:t>
            </a:r>
          </a:p>
        </c:rich>
      </c:tx>
      <c:layout>
        <c:manualLayout>
          <c:xMode val="edge"/>
          <c:yMode val="edge"/>
          <c:x val="0.39214737952866691"/>
          <c:y val="0.8948827946451667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3190291945128385E-2"/>
          <c:y val="3.0511498020076452E-2"/>
          <c:w val="0.95163559620119587"/>
          <c:h val="0.7542213026979065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Gearing</c:v>
                </c:pt>
              </c:strCache>
            </c:strRef>
          </c:tx>
          <c:spPr>
            <a:ln w="50800" cap="rnd" cmpd="sng" algn="ctr">
              <a:solidFill>
                <a:srgbClr val="00B0F0"/>
              </a:solidFill>
              <a:prstDash val="solid"/>
              <a:round/>
            </a:ln>
            <a:effectLst/>
          </c:spPr>
          <c:marker>
            <c:spPr>
              <a:solidFill>
                <a:srgbClr val="00B0F0"/>
              </a:solidFill>
              <a:ln w="9525" cap="flat" cmpd="sng" algn="ctr">
                <a:solidFill>
                  <a:srgbClr val="00B0F0"/>
                </a:solidFill>
                <a:prstDash val="solid"/>
                <a:bevel/>
              </a:ln>
              <a:effectLst/>
              <a:scene3d>
                <a:camera prst="orthographicFront"/>
                <a:lightRig rig="threePt" dir="t"/>
              </a:scene3d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1A74-A846-AF84-93035F2F724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3-1A74-A846-AF84-93035F2F724D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5-1A74-A846-AF84-93035F2F724D}"/>
              </c:ext>
            </c:extLst>
          </c:dPt>
          <c:dLbls>
            <c:dLbl>
              <c:idx val="1"/>
              <c:layout>
                <c:manualLayout>
                  <c:x val="-4.5975203442035498E-2"/>
                  <c:y val="-7.53692680776014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74-A846-AF84-93035F2F724D}"/>
                </c:ext>
              </c:extLst>
            </c:dLbl>
            <c:dLbl>
              <c:idx val="2"/>
              <c:layout>
                <c:manualLayout>
                  <c:x val="-2.5301818806240578E-2"/>
                  <c:y val="-5.4820379073538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74-A846-AF84-93035F2F7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Gotham Medium" pitchFamily="2" charset="0"/>
                    <a:ea typeface="+mn-ea"/>
                    <a:cs typeface="Gotham Medium" pitchFamily="2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0.6</c:v>
                </c:pt>
                <c:pt idx="1">
                  <c:v>0.7</c:v>
                </c:pt>
                <c:pt idx="2">
                  <c:v>0.7</c:v>
                </c:pt>
                <c:pt idx="3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A74-A846-AF84-93035F2F724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0387920"/>
        <c:axId val="280396320"/>
      </c:lineChart>
      <c:catAx>
        <c:axId val="28038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Gotham Medium" pitchFamily="2" charset="0"/>
                <a:ea typeface="+mn-ea"/>
                <a:cs typeface="Gotham Medium" pitchFamily="2" charset="0"/>
              </a:defRPr>
            </a:pPr>
            <a:endParaRPr lang="en-US"/>
          </a:p>
        </c:txPr>
        <c:crossAx val="280396320"/>
        <c:crosses val="autoZero"/>
        <c:auto val="1"/>
        <c:lblAlgn val="ctr"/>
        <c:lblOffset val="100"/>
        <c:noMultiLvlLbl val="0"/>
      </c:catAx>
      <c:valAx>
        <c:axId val="280396320"/>
        <c:scaling>
          <c:orientation val="minMax"/>
          <c:max val="0.8"/>
          <c:min val="0.5"/>
        </c:scaling>
        <c:delete val="1"/>
        <c:axPos val="l"/>
        <c:numFmt formatCode="General" sourceLinked="1"/>
        <c:majorTickMark val="out"/>
        <c:minorTickMark val="none"/>
        <c:tickLblPos val="nextTo"/>
        <c:crossAx val="280387920"/>
        <c:crosses val="autoZero"/>
        <c:crossBetween val="between"/>
        <c:majorUnit val="1"/>
        <c:min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noFill/>
      <a:prstDash val="solid"/>
    </a:ln>
    <a:effectLst/>
  </c:spPr>
  <c:txPr>
    <a:bodyPr/>
    <a:lstStyle/>
    <a:p>
      <a:pPr>
        <a:defRPr sz="1200">
          <a:solidFill>
            <a:schemeClr val="tx1"/>
          </a:solidFill>
          <a:latin typeface="Gotham Medium" pitchFamily="2" charset="0"/>
          <a:cs typeface="Gotham Medium" pitchFamily="2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34227163138638622"/>
          <c:y val="0.88605171443485253"/>
        </c:manualLayout>
      </c:layout>
      <c:overlay val="0"/>
      <c:txPr>
        <a:bodyPr/>
        <a:lstStyle/>
        <a:p>
          <a:pPr>
            <a:defRPr sz="1200">
              <a:solidFill>
                <a:srgbClr val="00B0F0"/>
              </a:solidFill>
              <a:latin typeface="Gotham Medium" pitchFamily="2" charset="0"/>
              <a:cs typeface="Gotham Medium" pitchFamily="2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2.638058389025677E-2"/>
          <c:y val="7.9479721892827329E-3"/>
          <c:w val="0.95163559620119587"/>
          <c:h val="0.7708974417218241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Debt to EBITDA</c:v>
                </c:pt>
              </c:strCache>
            </c:strRef>
          </c:tx>
          <c:spPr>
            <a:ln>
              <a:solidFill>
                <a:srgbClr val="00B0F0"/>
              </a:solidFill>
            </a:ln>
            <a:effectLst/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/>
              </a:scene3d>
            </c:spPr>
          </c:marker>
          <c:dLbls>
            <c:dLbl>
              <c:idx val="0"/>
              <c:layout>
                <c:manualLayout>
                  <c:x val="-7.2096370142441329E-2"/>
                  <c:y val="-8.03860086020747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1F-504A-922F-E32D60F7B5EC}"/>
                </c:ext>
              </c:extLst>
            </c:dLbl>
            <c:dLbl>
              <c:idx val="1"/>
              <c:layout>
                <c:manualLayout>
                  <c:x val="-5.0167990332535307E-2"/>
                  <c:y val="-6.1102741516218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1F-504A-922F-E32D60F7B5EC}"/>
                </c:ext>
              </c:extLst>
            </c:dLbl>
            <c:dLbl>
              <c:idx val="2"/>
              <c:layout>
                <c:manualLayout>
                  <c:x val="-5.9913452199008795E-2"/>
                  <c:y val="-6.11294569698137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17698127928381E-2"/>
                      <c:h val="8.05780919641667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1F-504A-922F-E32D60F7B5EC}"/>
                </c:ext>
              </c:extLst>
            </c:dLbl>
            <c:numFmt formatCode="#,##0.0" sourceLinked="0"/>
            <c:spPr>
              <a:noFill/>
            </c:spPr>
            <c:txPr>
              <a:bodyPr/>
              <a:lstStyle/>
              <a:p>
                <a:pPr>
                  <a:defRPr sz="1600" b="1">
                    <a:solidFill>
                      <a:srgbClr val="00B0F0"/>
                    </a:solidFill>
                    <a:latin typeface="Gotham Medium" pitchFamily="2" charset="0"/>
                    <a:cs typeface="Gotham Medium" pitchFamily="2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H1 2022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2.5</c:v>
                </c:pt>
                <c:pt idx="2">
                  <c:v>2.4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1F-504A-922F-E32D60F7B5E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0387920"/>
        <c:axId val="280396320"/>
      </c:lineChart>
      <c:catAx>
        <c:axId val="28038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1"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280396320"/>
        <c:crosses val="autoZero"/>
        <c:auto val="1"/>
        <c:lblAlgn val="ctr"/>
        <c:lblOffset val="100"/>
        <c:noMultiLvlLbl val="0"/>
      </c:catAx>
      <c:valAx>
        <c:axId val="280396320"/>
        <c:scaling>
          <c:orientation val="minMax"/>
          <c:max val="2.65"/>
          <c:min val="1.7500000000000002"/>
        </c:scaling>
        <c:delete val="1"/>
        <c:axPos val="l"/>
        <c:numFmt formatCode="General" sourceLinked="1"/>
        <c:majorTickMark val="none"/>
        <c:minorTickMark val="none"/>
        <c:tickLblPos val="nextTo"/>
        <c:crossAx val="280387920"/>
        <c:crosses val="autoZero"/>
        <c:crossBetween val="between"/>
        <c:majorUnit val="1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4239428885232E-2"/>
          <c:y val="3.0854292865767484E-2"/>
          <c:w val="0.91323448654585393"/>
          <c:h val="0.7759870116016116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ROE</c:v>
                </c:pt>
              </c:strCache>
            </c:strRef>
          </c:tx>
          <c:spPr>
            <a:ln>
              <a:solidFill>
                <a:srgbClr val="00B0F0"/>
              </a:solidFill>
            </a:ln>
            <a:effectLst/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</c:marker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4DB6-8546-9EDF-998148D39B2A}"/>
              </c:ext>
            </c:extLst>
          </c:dPt>
          <c:dLbls>
            <c:dLbl>
              <c:idx val="1"/>
              <c:layout>
                <c:manualLayout>
                  <c:x val="-4.5975170769157782E-2"/>
                  <c:y val="-9.74922841018311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B6-8546-9EDF-998148D39B2A}"/>
                </c:ext>
              </c:extLst>
            </c:dLbl>
            <c:dLbl>
              <c:idx val="2"/>
              <c:layout>
                <c:manualLayout>
                  <c:x val="-4.7865771884475432E-2"/>
                  <c:y val="0.1299240974239112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B6-8546-9EDF-998148D39B2A}"/>
                </c:ext>
              </c:extLst>
            </c:dLbl>
            <c:dLbl>
              <c:idx val="3"/>
              <c:layout>
                <c:manualLayout>
                  <c:x val="-4.6627048540156812E-2"/>
                  <c:y val="0.1023541600525730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B6-8546-9EDF-998148D39B2A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600" b="1">
                    <a:solidFill>
                      <a:srgbClr val="00B0F0"/>
                    </a:solidFill>
                    <a:latin typeface="Gotham Medium" pitchFamily="2" charset="0"/>
                    <a:cs typeface="Gotham Medium" pitchFamily="2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 E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0.114</c:v>
                </c:pt>
                <c:pt idx="1">
                  <c:v>0.124</c:v>
                </c:pt>
                <c:pt idx="2">
                  <c:v>0.13600000000000001</c:v>
                </c:pt>
                <c:pt idx="3">
                  <c:v>0.13800000000000001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DB6-8546-9EDF-998148D39B2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80387920"/>
        <c:axId val="280396320"/>
      </c:lineChart>
      <c:catAx>
        <c:axId val="28038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>
                <a:latin typeface="Gotham Medium" pitchFamily="2" charset="0"/>
                <a:cs typeface="Gotham Medium" pitchFamily="2" charset="0"/>
              </a:defRPr>
            </a:pPr>
            <a:endParaRPr lang="en-US"/>
          </a:p>
        </c:txPr>
        <c:crossAx val="280396320"/>
        <c:crosses val="autoZero"/>
        <c:auto val="1"/>
        <c:lblAlgn val="ctr"/>
        <c:lblOffset val="100"/>
        <c:noMultiLvlLbl val="0"/>
      </c:catAx>
      <c:valAx>
        <c:axId val="280396320"/>
        <c:scaling>
          <c:orientation val="minMax"/>
          <c:max val="0.14000000000000001"/>
          <c:min val="0.1"/>
        </c:scaling>
        <c:delete val="1"/>
        <c:axPos val="l"/>
        <c:numFmt formatCode="0.0%" sourceLinked="1"/>
        <c:majorTickMark val="out"/>
        <c:minorTickMark val="none"/>
        <c:tickLblPos val="nextTo"/>
        <c:crossAx val="280387920"/>
        <c:crosses val="autoZero"/>
        <c:crossBetween val="between"/>
        <c:majorUnit val="1"/>
        <c:minorUnit val="1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8604" cy="466389"/>
          </a:xfrm>
          <a:prstGeom prst="rect">
            <a:avLst/>
          </a:prstGeom>
        </p:spPr>
        <p:txBody>
          <a:bodyPr vert="horz" lIns="92062" tIns="46031" rIns="92062" bIns="4603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62" y="2"/>
            <a:ext cx="3038604" cy="466389"/>
          </a:xfrm>
          <a:prstGeom prst="rect">
            <a:avLst/>
          </a:prstGeom>
        </p:spPr>
        <p:txBody>
          <a:bodyPr vert="horz" lIns="92062" tIns="46031" rIns="92062" bIns="46031" rtlCol="0"/>
          <a:lstStyle>
            <a:lvl1pPr algn="r">
              <a:defRPr sz="1200"/>
            </a:lvl1pPr>
          </a:lstStyle>
          <a:p>
            <a:fld id="{2B77FE25-3E01-4831-BF6A-B7F8DE853F87}" type="datetimeFigureOut">
              <a:rPr lang="en-US" smtClean="0"/>
              <a:t>05-Sep-22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013"/>
            <a:ext cx="3038604" cy="466389"/>
          </a:xfrm>
          <a:prstGeom prst="rect">
            <a:avLst/>
          </a:prstGeom>
        </p:spPr>
        <p:txBody>
          <a:bodyPr vert="horz" lIns="92062" tIns="46031" rIns="92062" bIns="4603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62" y="8830013"/>
            <a:ext cx="3038604" cy="466389"/>
          </a:xfrm>
          <a:prstGeom prst="rect">
            <a:avLst/>
          </a:prstGeom>
        </p:spPr>
        <p:txBody>
          <a:bodyPr vert="horz" lIns="92062" tIns="46031" rIns="92062" bIns="46031" rtlCol="0" anchor="b"/>
          <a:lstStyle>
            <a:lvl1pPr algn="r">
              <a:defRPr sz="1200"/>
            </a:lvl1pPr>
          </a:lstStyle>
          <a:p>
            <a:fld id="{0EEDA3E1-6A27-40C1-A874-228885E6FF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2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062" tIns="46031" rIns="92062" bIns="4603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062" tIns="46031" rIns="92062" bIns="46031" rtlCol="0"/>
          <a:lstStyle>
            <a:lvl1pPr algn="r">
              <a:defRPr sz="1200"/>
            </a:lvl1pPr>
          </a:lstStyle>
          <a:p>
            <a:fld id="{B89BB1B6-FD55-4AD3-BE17-D9C70CFE74A1}" type="datetimeFigureOut">
              <a:rPr lang="en-US" smtClean="0"/>
              <a:t>05-Sep-22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62" tIns="46031" rIns="92062" bIns="460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062" tIns="46031" rIns="92062" bIns="460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062" tIns="46031" rIns="92062" bIns="4603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2062" tIns="46031" rIns="92062" bIns="46031" rtlCol="0" anchor="b"/>
          <a:lstStyle>
            <a:lvl1pPr algn="r">
              <a:defRPr sz="1200"/>
            </a:lvl1pPr>
          </a:lstStyle>
          <a:p>
            <a:fld id="{358C2446-D788-4A7A-94AA-ACDF8DB6AC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018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C2446-D788-4A7A-94AA-ACDF8DB6AC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598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O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C2446-D788-4A7A-94AA-ACDF8DB6ACD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30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O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C2446-D788-4A7A-94AA-ACDF8DB6ACD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2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OM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C2446-D788-4A7A-94AA-ACDF8DB6ACD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13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860D58-4684-505F-7B39-8B5725EFF812}"/>
              </a:ext>
            </a:extLst>
          </p:cNvPr>
          <p:cNvSpPr/>
          <p:nvPr userDrawn="1"/>
        </p:nvSpPr>
        <p:spPr>
          <a:xfrm>
            <a:off x="10127150" y="1013923"/>
            <a:ext cx="2065342" cy="5200971"/>
          </a:xfrm>
          <a:prstGeom prst="rect">
            <a:avLst/>
          </a:prstGeom>
          <a:solidFill>
            <a:srgbClr val="00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defTabSz="914400" rtl="0" eaLnBrk="1" latinLnBrk="0" hangingPunct="1"/>
            <a:endParaRPr lang="en-OM" dirty="0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BD98CC-5A82-AA63-EE1F-B0B0CB932685}"/>
              </a:ext>
            </a:extLst>
          </p:cNvPr>
          <p:cNvSpPr/>
          <p:nvPr userDrawn="1"/>
        </p:nvSpPr>
        <p:spPr>
          <a:xfrm>
            <a:off x="2" y="0"/>
            <a:ext cx="10133010" cy="990600"/>
          </a:xfrm>
          <a:prstGeom prst="rect">
            <a:avLst/>
          </a:prstGeom>
          <a:solidFill>
            <a:srgbClr val="00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OM"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388938" y="998538"/>
            <a:ext cx="7381874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2000" b="1" dirty="0">
                <a:solidFill>
                  <a:srgbClr val="3CB9BD"/>
                </a:solidFill>
                <a:latin typeface="Gotham Medium" pitchFamily="2" charset="0"/>
                <a:ea typeface="+mj-ea"/>
                <a:cs typeface="Gotham Medium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075" y="342901"/>
            <a:ext cx="7387737" cy="48736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lang="en-US" sz="2800" b="1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pPr marL="0" lvl="0" algn="l"/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24600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464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24600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46464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27150" y="6583363"/>
            <a:ext cx="2061675" cy="2746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algn="l">
              <a:defRPr sz="1100" b="0" i="0">
                <a:solidFill>
                  <a:srgbClr val="646464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C0433D3-EAE3-2472-7F3D-C7FF193ED4DD}"/>
              </a:ext>
            </a:extLst>
          </p:cNvPr>
          <p:cNvSpPr txBox="1">
            <a:spLocks/>
          </p:cNvSpPr>
          <p:nvPr/>
        </p:nvSpPr>
        <p:spPr>
          <a:xfrm>
            <a:off x="10135010" y="6181361"/>
            <a:ext cx="2061675" cy="2746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#</a:t>
            </a:r>
            <a:r>
              <a:rPr lang="en-US" sz="1800" b="1" dirty="0" err="1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InspiredFuture</a:t>
            </a:r>
            <a:endParaRPr lang="en-US" sz="1800" b="1" dirty="0">
              <a:solidFill>
                <a:srgbClr val="007DC5"/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882C423-70BD-FA0E-40F1-FC5ACFE2FC4F}"/>
              </a:ext>
            </a:extLst>
          </p:cNvPr>
          <p:cNvSpPr txBox="1">
            <a:spLocks/>
          </p:cNvSpPr>
          <p:nvPr/>
        </p:nvSpPr>
        <p:spPr>
          <a:xfrm>
            <a:off x="10238570" y="5421448"/>
            <a:ext cx="1979012" cy="63254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400"/>
              </a:lnSpc>
            </a:pPr>
            <a:r>
              <a:rPr lang="en-US" sz="2400" b="1" dirty="0">
                <a:solidFill>
                  <a:srgbClr val="3CB9BD"/>
                </a:solidFill>
                <a:latin typeface="Gotham Medium" pitchFamily="2" charset="0"/>
                <a:cs typeface="Gotham Medium" pitchFamily="2" charset="0"/>
              </a:rPr>
              <a:t>25+ years</a:t>
            </a:r>
            <a:br>
              <a:rPr lang="en-US" sz="2400" b="1" dirty="0">
                <a:solidFill>
                  <a:srgbClr val="3CB9BD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US" sz="2400" b="1" dirty="0">
                <a:solidFill>
                  <a:srgbClr val="3CB9BD"/>
                </a:solidFill>
                <a:latin typeface="Gotham Medium" pitchFamily="2" charset="0"/>
                <a:cs typeface="Gotham Medium" pitchFamily="2" charset="0"/>
              </a:rPr>
              <a:t>on MSX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E59A5E6-2B25-AB9E-5915-032E27D0E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263"/>
          <a:stretch/>
        </p:blipFill>
        <p:spPr>
          <a:xfrm flipH="1">
            <a:off x="11428113" y="4140731"/>
            <a:ext cx="789469" cy="1196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6A00BB-262F-7D34-838C-20E9C425DA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000" t="20612" r="4500" b="8335"/>
          <a:stretch/>
        </p:blipFill>
        <p:spPr>
          <a:xfrm>
            <a:off x="10285412" y="238917"/>
            <a:ext cx="1687595" cy="49259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E952CF-AFDA-E8AD-B55C-DC7702A41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8" y="1"/>
            <a:ext cx="12192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53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40D54-101D-5174-7262-2D231C30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000"/>
            <a:ext cx="10512425" cy="1325563"/>
          </a:xfrm>
          <a:prstGeom prst="rect">
            <a:avLst/>
          </a:prstGeom>
        </p:spPr>
        <p:txBody>
          <a:bodyPr anchor="ctr"/>
          <a:lstStyle>
            <a:lvl1pPr algn="l">
              <a:defRPr b="1" i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OM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3259E-19A6-8580-99F6-E89267654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00" t="20612" r="4500" b="8335"/>
          <a:stretch/>
        </p:blipFill>
        <p:spPr>
          <a:xfrm>
            <a:off x="10285412" y="238917"/>
            <a:ext cx="1687595" cy="49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68F7F3-15D8-0CC8-9040-197B9BB45F41}"/>
              </a:ext>
            </a:extLst>
          </p:cNvPr>
          <p:cNvSpPr/>
          <p:nvPr userDrawn="1"/>
        </p:nvSpPr>
        <p:spPr>
          <a:xfrm>
            <a:off x="150812" y="152400"/>
            <a:ext cx="9906000" cy="6553200"/>
          </a:xfrm>
          <a:prstGeom prst="rect">
            <a:avLst/>
          </a:prstGeom>
          <a:solidFill>
            <a:srgbClr val="00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OM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40D54-101D-5174-7262-2D231C30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000"/>
            <a:ext cx="8990011" cy="1325563"/>
          </a:xfrm>
          <a:prstGeom prst="rect">
            <a:avLst/>
          </a:prstGeom>
        </p:spPr>
        <p:txBody>
          <a:bodyPr anchor="ctr"/>
          <a:lstStyle>
            <a:lvl1pPr algn="l">
              <a:defRPr b="1" i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OM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521DE-85EA-67E9-7B59-07945C3434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00" t="20612" r="4500" b="8335"/>
          <a:stretch/>
        </p:blipFill>
        <p:spPr>
          <a:xfrm>
            <a:off x="10285412" y="238917"/>
            <a:ext cx="1687595" cy="49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3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20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69" r:id="rId3"/>
    <p:sldLayoutId id="2147483682" r:id="rId4"/>
    <p:sldLayoutId id="2147483668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12635-BE65-40F3-40B8-564866F338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7"/>
          <a:stretch/>
        </p:blipFill>
        <p:spPr>
          <a:xfrm>
            <a:off x="0" y="-1"/>
            <a:ext cx="12263062" cy="6900861"/>
          </a:xfrm>
          <a:prstGeom prst="rect">
            <a:avLst/>
          </a:prstGeom>
        </p:spPr>
      </p:pic>
      <p:sp>
        <p:nvSpPr>
          <p:cNvPr id="31" name="Title 25">
            <a:extLst>
              <a:ext uri="{FF2B5EF4-FFF2-40B4-BE49-F238E27FC236}">
                <a16:creationId xmlns:a16="http://schemas.microsoft.com/office/drawing/2014/main" id="{FFCD0F30-C0D0-4CC8-5574-D27C43CB9F11}"/>
              </a:ext>
            </a:extLst>
          </p:cNvPr>
          <p:cNvSpPr txBox="1">
            <a:spLocks/>
          </p:cNvSpPr>
          <p:nvPr/>
        </p:nvSpPr>
        <p:spPr>
          <a:xfrm>
            <a:off x="338494" y="2243250"/>
            <a:ext cx="6441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Investing in the future.</a:t>
            </a:r>
          </a:p>
          <a:p>
            <a:r>
              <a:rPr lang="en-GB" sz="3600" dirty="0">
                <a:solidFill>
                  <a:schemeClr val="bg1"/>
                </a:solidFill>
              </a:rPr>
              <a:t>Creating value.</a:t>
            </a:r>
            <a:endParaRPr lang="en-OM" sz="3600" dirty="0">
              <a:solidFill>
                <a:schemeClr val="bg1"/>
              </a:solidFill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89A20EB-DA0A-A4C9-8E48-BEBEEDBDDB0C}"/>
              </a:ext>
            </a:extLst>
          </p:cNvPr>
          <p:cNvSpPr txBox="1">
            <a:spLocks/>
          </p:cNvSpPr>
          <p:nvPr/>
        </p:nvSpPr>
        <p:spPr>
          <a:xfrm>
            <a:off x="9359530" y="2223368"/>
            <a:ext cx="2221282" cy="4252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2600"/>
              </a:lnSpc>
            </a:pPr>
            <a:r>
              <a:rPr lang="en-US" sz="1800" b="1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25+ years on MSX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B55812-CD23-555D-C18D-690906560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95" y="289181"/>
            <a:ext cx="7387737" cy="274692"/>
          </a:xfrm>
        </p:spPr>
        <p:txBody>
          <a:bodyPr anchor="ctr"/>
          <a:lstStyle/>
          <a:p>
            <a:r>
              <a:rPr lang="en-US" sz="1000" b="0" dirty="0">
                <a:latin typeface="Gotham Light" pitchFamily="2" charset="0"/>
                <a:cs typeface="Gotham Light" pitchFamily="2" charset="0"/>
              </a:rPr>
              <a:t>Renaissance Services SAOG | </a:t>
            </a:r>
            <a:r>
              <a:rPr lang="en-OM" sz="1000" b="0" dirty="0">
                <a:latin typeface="Gotham Light" pitchFamily="2" charset="0"/>
                <a:cs typeface="Gotham Light" pitchFamily="2" charset="0"/>
              </a:rPr>
              <a:t>MSX Investor Roadshow | </a:t>
            </a:r>
            <a:r>
              <a:rPr lang="en-US" sz="1000" b="0" dirty="0">
                <a:latin typeface="Gotham Light" pitchFamily="2" charset="0"/>
                <a:cs typeface="Gotham Light" pitchFamily="2" charset="0"/>
              </a:rPr>
              <a:t>September 2022</a:t>
            </a:r>
            <a:endParaRPr lang="en-OM" sz="1000" b="0" dirty="0">
              <a:latin typeface="Gotham Light" pitchFamily="2" charset="0"/>
              <a:cs typeface="Gotham Ligh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CCE683-523A-9E3C-13B9-3D5820C72974}"/>
              </a:ext>
            </a:extLst>
          </p:cNvPr>
          <p:cNvSpPr txBox="1"/>
          <p:nvPr/>
        </p:nvSpPr>
        <p:spPr>
          <a:xfrm>
            <a:off x="9130928" y="2942004"/>
            <a:ext cx="2526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effectLst/>
                <a:latin typeface="Gotham Medium" pitchFamily="2" charset="0"/>
                <a:cs typeface="Gotham Medium" pitchFamily="2" charset="0"/>
              </a:rPr>
              <a:t>DRIVING EFFICIENCY, PRODUCTIVITY AND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effectLst/>
                <a:latin typeface="Gotham Medium" pitchFamily="2" charset="0"/>
                <a:cs typeface="Gotham Medium" pitchFamily="2" charset="0"/>
              </a:rPr>
              <a:t>SUSTAINABILITY </a:t>
            </a:r>
            <a:br>
              <a:rPr lang="en-GB" sz="2000" dirty="0">
                <a:solidFill>
                  <a:schemeClr val="bg1"/>
                </a:solidFill>
                <a:effectLst/>
                <a:latin typeface="Gotham Medium" pitchFamily="2" charset="0"/>
                <a:cs typeface="Gotham Medium" pitchFamily="2" charset="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Gotham Medium" pitchFamily="2" charset="0"/>
                <a:cs typeface="Gotham Medium" pitchFamily="2" charset="0"/>
              </a:rPr>
              <a:t>IN THE </a:t>
            </a:r>
            <a:br>
              <a:rPr lang="en-GB" sz="2000" dirty="0">
                <a:solidFill>
                  <a:schemeClr val="bg1"/>
                </a:solidFill>
                <a:effectLst/>
                <a:latin typeface="Gotham Medium" pitchFamily="2" charset="0"/>
                <a:cs typeface="Gotham Medium" pitchFamily="2" charset="0"/>
              </a:rPr>
            </a:br>
            <a:r>
              <a:rPr lang="en-GB" sz="2000" dirty="0">
                <a:solidFill>
                  <a:schemeClr val="bg1"/>
                </a:solidFill>
                <a:effectLst/>
                <a:latin typeface="Gotham Medium" pitchFamily="2" charset="0"/>
                <a:cs typeface="Gotham Medium" pitchFamily="2" charset="0"/>
              </a:rPr>
              <a:t>WORLD OF SERVICE SOLUTIONS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CBEC612-FB30-2ED2-CBBB-463E2C839C30}"/>
              </a:ext>
            </a:extLst>
          </p:cNvPr>
          <p:cNvCxnSpPr>
            <a:cxnSpLocks/>
          </p:cNvCxnSpPr>
          <p:nvPr/>
        </p:nvCxnSpPr>
        <p:spPr>
          <a:xfrm>
            <a:off x="9218612" y="2762665"/>
            <a:ext cx="230033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606DC-5907-9D0D-8D3D-C16E19D630B9}"/>
              </a:ext>
            </a:extLst>
          </p:cNvPr>
          <p:cNvCxnSpPr>
            <a:cxnSpLocks/>
          </p:cNvCxnSpPr>
          <p:nvPr/>
        </p:nvCxnSpPr>
        <p:spPr>
          <a:xfrm>
            <a:off x="9218612" y="5715000"/>
            <a:ext cx="230033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C2FFA023-029F-028D-302B-0883818874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887" t="32420" r="30465" b="36667"/>
          <a:stretch/>
        </p:blipFill>
        <p:spPr>
          <a:xfrm>
            <a:off x="10230901" y="181877"/>
            <a:ext cx="1210262" cy="12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8874"/>
    </mc:Choice>
    <mc:Fallback>
      <p:transition advClick="0" advTm="388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EA1D53-CD79-AFC7-A3A7-7BF66FAAA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68" y="311496"/>
            <a:ext cx="3795100" cy="2646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6FD71-3B8A-02EF-FA3A-5D48FA76EF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2"/>
          <a:stretch/>
        </p:blipFill>
        <p:spPr>
          <a:xfrm>
            <a:off x="7675457" y="3706072"/>
            <a:ext cx="4281447" cy="2700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1D824-6E0F-D4BB-F80C-99841D14C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4"/>
          <a:stretch/>
        </p:blipFill>
        <p:spPr>
          <a:xfrm>
            <a:off x="9199099" y="1563954"/>
            <a:ext cx="2757805" cy="1952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47DC0-7F9D-8B16-0BEC-B745EEB334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20" y="3132988"/>
            <a:ext cx="3765348" cy="2020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9BFF2-1E12-1012-2229-F61EEDBA42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304800"/>
            <a:ext cx="4963343" cy="3228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91599F-328F-3004-6946-4E56C3B037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3706072"/>
            <a:ext cx="3429000" cy="22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4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1487">
        <p:fade/>
      </p:transition>
    </mc:Choice>
    <mc:Fallback>
      <p:transition spd="med" advClick="0" advTm="21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6BA19C-218D-0676-71F8-7651AA81AC98}"/>
              </a:ext>
            </a:extLst>
          </p:cNvPr>
          <p:cNvSpPr txBox="1"/>
          <p:nvPr/>
        </p:nvSpPr>
        <p:spPr>
          <a:xfrm>
            <a:off x="342693" y="497774"/>
            <a:ext cx="2257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LIFECYLE </a:t>
            </a:r>
            <a:br>
              <a:rPr lang="en-GB" dirty="0"/>
            </a:br>
            <a:r>
              <a:rPr lang="en-GB" dirty="0"/>
              <a:t>VALUE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AE330-9C07-48DB-66B9-5117F9D74B46}"/>
              </a:ext>
            </a:extLst>
          </p:cNvPr>
          <p:cNvSpPr txBox="1"/>
          <p:nvPr/>
        </p:nvSpPr>
        <p:spPr>
          <a:xfrm>
            <a:off x="3009772" y="476476"/>
            <a:ext cx="53080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Services solutions that enhance organisational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3DCDB-38B6-6DB3-0B7A-1B4271BD48EE}"/>
              </a:ext>
            </a:extLst>
          </p:cNvPr>
          <p:cNvSpPr txBox="1"/>
          <p:nvPr/>
        </p:nvSpPr>
        <p:spPr>
          <a:xfrm>
            <a:off x="295351" y="2033504"/>
            <a:ext cx="244626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We deliver all non-core services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DE1328-7CD7-0984-03A4-A85B3B9D7697}"/>
              </a:ext>
            </a:extLst>
          </p:cNvPr>
          <p:cNvCxnSpPr>
            <a:cxnSpLocks/>
          </p:cNvCxnSpPr>
          <p:nvPr/>
        </p:nvCxnSpPr>
        <p:spPr>
          <a:xfrm>
            <a:off x="342693" y="2030711"/>
            <a:ext cx="22577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563D7E-120D-793E-98FE-74614D70C8A4}"/>
              </a:ext>
            </a:extLst>
          </p:cNvPr>
          <p:cNvCxnSpPr>
            <a:cxnSpLocks/>
          </p:cNvCxnSpPr>
          <p:nvPr/>
        </p:nvCxnSpPr>
        <p:spPr>
          <a:xfrm>
            <a:off x="342693" y="3276600"/>
            <a:ext cx="22577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2">
            <a:extLst>
              <a:ext uri="{FF2B5EF4-FFF2-40B4-BE49-F238E27FC236}">
                <a16:creationId xmlns:a16="http://schemas.microsoft.com/office/drawing/2014/main" id="{D18F17C8-4CC6-F281-C1AF-52D84E647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OM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54BF95-1D06-388E-3B36-72496BC39B13}"/>
              </a:ext>
            </a:extLst>
          </p:cNvPr>
          <p:cNvSpPr txBox="1"/>
          <p:nvPr/>
        </p:nvSpPr>
        <p:spPr>
          <a:xfrm>
            <a:off x="255085" y="3326729"/>
            <a:ext cx="88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32+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63C9B-5D91-4F3B-5DEA-76A7B8C2BC6A}"/>
              </a:ext>
            </a:extLst>
          </p:cNvPr>
          <p:cNvSpPr txBox="1"/>
          <p:nvPr/>
        </p:nvSpPr>
        <p:spPr>
          <a:xfrm>
            <a:off x="255085" y="3981698"/>
            <a:ext cx="133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9,000+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C68BF-00B9-7632-05B3-003BDB65D7CD}"/>
              </a:ext>
            </a:extLst>
          </p:cNvPr>
          <p:cNvSpPr txBox="1"/>
          <p:nvPr/>
        </p:nvSpPr>
        <p:spPr>
          <a:xfrm>
            <a:off x="255085" y="4612019"/>
            <a:ext cx="1876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ISO 9001</a:t>
            </a:r>
            <a:endParaRPr lang="en-OM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1A43B-9188-ACFA-C66D-2CAD578E573A}"/>
              </a:ext>
            </a:extLst>
          </p:cNvPr>
          <p:cNvSpPr txBox="1"/>
          <p:nvPr/>
        </p:nvSpPr>
        <p:spPr>
          <a:xfrm>
            <a:off x="255085" y="5251729"/>
            <a:ext cx="1876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100,000+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CF4E5F-0185-E23E-67B7-96EF7CDF4800}"/>
              </a:ext>
            </a:extLst>
          </p:cNvPr>
          <p:cNvSpPr txBox="1"/>
          <p:nvPr/>
        </p:nvSpPr>
        <p:spPr>
          <a:xfrm>
            <a:off x="297183" y="5841362"/>
            <a:ext cx="2181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3 million m²</a:t>
            </a:r>
            <a:endParaRPr lang="en-OM" sz="1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3BE6B4-985A-6CCF-3CAB-38789D5B756A}"/>
              </a:ext>
            </a:extLst>
          </p:cNvPr>
          <p:cNvCxnSpPr>
            <a:cxnSpLocks/>
          </p:cNvCxnSpPr>
          <p:nvPr/>
        </p:nvCxnSpPr>
        <p:spPr>
          <a:xfrm>
            <a:off x="342693" y="6472754"/>
            <a:ext cx="22577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32E0CA-3CDF-5715-97FA-AE061C2D6C76}"/>
              </a:ext>
            </a:extLst>
          </p:cNvPr>
          <p:cNvSpPr txBox="1"/>
          <p:nvPr/>
        </p:nvSpPr>
        <p:spPr>
          <a:xfrm>
            <a:off x="255085" y="3636203"/>
            <a:ext cx="1701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Years of</a:t>
            </a:r>
            <a:r>
              <a:rPr lang="en-GB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experience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8730C3-C51D-B340-1241-B2DB9D4E413A}"/>
              </a:ext>
            </a:extLst>
          </p:cNvPr>
          <p:cNvSpPr txBox="1"/>
          <p:nvPr/>
        </p:nvSpPr>
        <p:spPr>
          <a:xfrm>
            <a:off x="255085" y="4270384"/>
            <a:ext cx="17017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Full-time staff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F058D-BACE-EB2A-450C-3D002D67BE85}"/>
              </a:ext>
            </a:extLst>
          </p:cNvPr>
          <p:cNvSpPr txBox="1"/>
          <p:nvPr/>
        </p:nvSpPr>
        <p:spPr>
          <a:xfrm>
            <a:off x="255084" y="4921469"/>
            <a:ext cx="26898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Quality Management System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2E3E3E-ACE3-BCD7-630D-5AC3856CCFF2}"/>
              </a:ext>
            </a:extLst>
          </p:cNvPr>
          <p:cNvSpPr txBox="1"/>
          <p:nvPr/>
        </p:nvSpPr>
        <p:spPr>
          <a:xfrm>
            <a:off x="255084" y="5519176"/>
            <a:ext cx="26898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Assets serviced annually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A75125-5F12-20FF-B2CE-0A83F5A8699D}"/>
              </a:ext>
            </a:extLst>
          </p:cNvPr>
          <p:cNvSpPr txBox="1"/>
          <p:nvPr/>
        </p:nvSpPr>
        <p:spPr>
          <a:xfrm>
            <a:off x="297182" y="6116883"/>
            <a:ext cx="26898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BUA managed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B235A21-B69F-590D-B81A-7C3E8323D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28" y="2012807"/>
            <a:ext cx="5473231" cy="404908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A256101-B614-CAB3-784E-ECDEDABD9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29" y="2012807"/>
            <a:ext cx="2920416" cy="40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5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253">
        <p:fade/>
      </p:transition>
    </mc:Choice>
    <mc:Fallback>
      <p:transition spd="med" advClick="0" advTm="122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AAF5C7-3892-287F-7E92-6DA104DDA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92"/>
          <a:stretch/>
        </p:blipFill>
        <p:spPr>
          <a:xfrm>
            <a:off x="154829" y="162758"/>
            <a:ext cx="2606308" cy="23605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D70128-59D6-B60C-F7E6-D3C1DBDA6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/>
          <a:stretch/>
        </p:blipFill>
        <p:spPr>
          <a:xfrm>
            <a:off x="2851579" y="162759"/>
            <a:ext cx="3152389" cy="2360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281FFE-0A16-2B88-7452-91B8B27A5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6094412" y="162759"/>
            <a:ext cx="3505200" cy="23605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D104B0-1615-25DA-FECC-4F3E8140AC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3" b="2941"/>
          <a:stretch/>
        </p:blipFill>
        <p:spPr>
          <a:xfrm>
            <a:off x="9675812" y="152400"/>
            <a:ext cx="2343150" cy="2360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172218-7DC5-4700-C7C5-2668D38D2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52" y="2604794"/>
            <a:ext cx="1841437" cy="40085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BE25AD-08A9-9102-0B1F-715143D2E2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2"/>
          <a:stretch/>
        </p:blipFill>
        <p:spPr>
          <a:xfrm>
            <a:off x="135311" y="4416264"/>
            <a:ext cx="2606308" cy="2197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252CCC-F55C-14C2-B0DC-B05DB2995A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8" y="2604795"/>
            <a:ext cx="2606308" cy="17299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BCAE38-9B21-DCBD-697F-7149F09CD1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28889" r="17900"/>
          <a:stretch/>
        </p:blipFill>
        <p:spPr>
          <a:xfrm>
            <a:off x="8832751" y="2604794"/>
            <a:ext cx="3173529" cy="40085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1E56BA-070D-8CD5-E8BF-68F897983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51" b="14293"/>
          <a:stretch/>
        </p:blipFill>
        <p:spPr>
          <a:xfrm>
            <a:off x="2851579" y="5053006"/>
            <a:ext cx="1718833" cy="15603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703B76E-5F08-99C2-B277-10C63CCF5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98" y="2607883"/>
            <a:ext cx="3962092" cy="23605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3E412FC-BB10-8105-F3D0-45BECF05ED0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3" b="34401"/>
          <a:stretch/>
        </p:blipFill>
        <p:spPr>
          <a:xfrm>
            <a:off x="4646612" y="5053006"/>
            <a:ext cx="2159673" cy="15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0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5969">
        <p:fade/>
      </p:transition>
    </mc:Choice>
    <mc:Fallback>
      <p:transition spd="med" advClick="0" advTm="35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6BA19C-218D-0676-71F8-7651AA81AC98}"/>
              </a:ext>
            </a:extLst>
          </p:cNvPr>
          <p:cNvSpPr txBox="1"/>
          <p:nvPr/>
        </p:nvSpPr>
        <p:spPr>
          <a:xfrm>
            <a:off x="255085" y="345727"/>
            <a:ext cx="2954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RESPONSIBLE </a:t>
            </a:r>
            <a:b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GREEN</a:t>
            </a:r>
            <a:b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ENVIRONMENT </a:t>
            </a:r>
            <a:endParaRPr lang="en-GB" sz="2400" b="1" dirty="0">
              <a:solidFill>
                <a:srgbClr val="007DC5"/>
              </a:solidFill>
              <a:effectLst/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3DCDB-38B6-6DB3-0B7A-1B4271BD48EE}"/>
              </a:ext>
            </a:extLst>
          </p:cNvPr>
          <p:cNvSpPr txBox="1"/>
          <p:nvPr/>
        </p:nvSpPr>
        <p:spPr>
          <a:xfrm>
            <a:off x="295351" y="1752600"/>
            <a:ext cx="244626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Sustainability at the core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382770-1E0C-94B9-E903-2FDA1A127C54}"/>
              </a:ext>
            </a:extLst>
          </p:cNvPr>
          <p:cNvGrpSpPr/>
          <p:nvPr/>
        </p:nvGrpSpPr>
        <p:grpSpPr>
          <a:xfrm>
            <a:off x="357383" y="1752600"/>
            <a:ext cx="2852620" cy="929127"/>
            <a:chOff x="342693" y="1752600"/>
            <a:chExt cx="2257708" cy="9291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DE1328-7CD7-0984-03A4-A85B3B9D7697}"/>
                </a:ext>
              </a:extLst>
            </p:cNvPr>
            <p:cNvCxnSpPr>
              <a:cxnSpLocks/>
            </p:cNvCxnSpPr>
            <p:nvPr/>
          </p:nvCxnSpPr>
          <p:spPr>
            <a:xfrm>
              <a:off x="342693" y="1752600"/>
              <a:ext cx="22577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563D7E-120D-793E-98FE-74614D70C8A4}"/>
                </a:ext>
              </a:extLst>
            </p:cNvPr>
            <p:cNvCxnSpPr>
              <a:cxnSpLocks/>
            </p:cNvCxnSpPr>
            <p:nvPr/>
          </p:nvCxnSpPr>
          <p:spPr>
            <a:xfrm>
              <a:off x="342693" y="2681727"/>
              <a:ext cx="22577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AutoShape 2">
            <a:extLst>
              <a:ext uri="{FF2B5EF4-FFF2-40B4-BE49-F238E27FC236}">
                <a16:creationId xmlns:a16="http://schemas.microsoft.com/office/drawing/2014/main" id="{D18F17C8-4CC6-F281-C1AF-52D84E647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OM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54BF95-1D06-388E-3B36-72496BC39B13}"/>
              </a:ext>
            </a:extLst>
          </p:cNvPr>
          <p:cNvSpPr txBox="1"/>
          <p:nvPr/>
        </p:nvSpPr>
        <p:spPr>
          <a:xfrm>
            <a:off x="243178" y="3684047"/>
            <a:ext cx="1969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EFFICIENT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C68BF-00B9-7632-05B3-003BDB65D7CD}"/>
              </a:ext>
            </a:extLst>
          </p:cNvPr>
          <p:cNvSpPr txBox="1"/>
          <p:nvPr/>
        </p:nvSpPr>
        <p:spPr>
          <a:xfrm>
            <a:off x="243178" y="4394936"/>
            <a:ext cx="1876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GREEN</a:t>
            </a:r>
            <a:endParaRPr lang="en-OM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1A43B-9188-ACFA-C66D-2CAD578E573A}"/>
              </a:ext>
            </a:extLst>
          </p:cNvPr>
          <p:cNvSpPr txBox="1"/>
          <p:nvPr/>
        </p:nvSpPr>
        <p:spPr>
          <a:xfrm>
            <a:off x="243178" y="5201804"/>
            <a:ext cx="1876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LOCAL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CF4E5F-0185-E23E-67B7-96EF7CDF4800}"/>
              </a:ext>
            </a:extLst>
          </p:cNvPr>
          <p:cNvSpPr txBox="1"/>
          <p:nvPr/>
        </p:nvSpPr>
        <p:spPr>
          <a:xfrm>
            <a:off x="243178" y="5849584"/>
            <a:ext cx="264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RENAISSANCE 2.0</a:t>
            </a:r>
            <a:endParaRPr lang="en-OM" sz="1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3BE6B4-985A-6CCF-3CAB-38789D5B756A}"/>
              </a:ext>
            </a:extLst>
          </p:cNvPr>
          <p:cNvCxnSpPr>
            <a:cxnSpLocks/>
          </p:cNvCxnSpPr>
          <p:nvPr/>
        </p:nvCxnSpPr>
        <p:spPr>
          <a:xfrm>
            <a:off x="342693" y="6524373"/>
            <a:ext cx="22577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32E0CA-3CDF-5715-97FA-AE061C2D6C76}"/>
              </a:ext>
            </a:extLst>
          </p:cNvPr>
          <p:cNvSpPr txBox="1"/>
          <p:nvPr/>
        </p:nvSpPr>
        <p:spPr>
          <a:xfrm>
            <a:off x="243178" y="3966270"/>
            <a:ext cx="24865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Digitisation, monitoring, reporting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F058D-BACE-EB2A-450C-3D002D67BE85}"/>
              </a:ext>
            </a:extLst>
          </p:cNvPr>
          <p:cNvSpPr txBox="1"/>
          <p:nvPr/>
        </p:nvSpPr>
        <p:spPr>
          <a:xfrm>
            <a:off x="243178" y="4664528"/>
            <a:ext cx="29668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Optimising operational efficiency </a:t>
            </a:r>
            <a:b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business process excellence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2E3E3E-ACE3-BCD7-630D-5AC3856CCFF2}"/>
              </a:ext>
            </a:extLst>
          </p:cNvPr>
          <p:cNvSpPr txBox="1"/>
          <p:nvPr/>
        </p:nvSpPr>
        <p:spPr>
          <a:xfrm>
            <a:off x="255084" y="5469251"/>
            <a:ext cx="31481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Nurturing a new generation of Omani leaders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A75125-5F12-20FF-B2CE-0A83F5A8699D}"/>
              </a:ext>
            </a:extLst>
          </p:cNvPr>
          <p:cNvSpPr txBox="1"/>
          <p:nvPr/>
        </p:nvSpPr>
        <p:spPr>
          <a:xfrm>
            <a:off x="243178" y="6125105"/>
            <a:ext cx="26898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Platform for exponential growth 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3B3504-764F-10EB-D218-77F0D602F2C7}"/>
              </a:ext>
            </a:extLst>
          </p:cNvPr>
          <p:cNvSpPr txBox="1"/>
          <p:nvPr/>
        </p:nvSpPr>
        <p:spPr>
          <a:xfrm>
            <a:off x="3557888" y="526203"/>
            <a:ext cx="741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Long-standing social and environmental leadership in our sector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595BF2-FAAE-5172-3A2B-AD35B1BFEE2E}"/>
              </a:ext>
            </a:extLst>
          </p:cNvPr>
          <p:cNvCxnSpPr>
            <a:cxnSpLocks/>
          </p:cNvCxnSpPr>
          <p:nvPr/>
        </p:nvCxnSpPr>
        <p:spPr>
          <a:xfrm>
            <a:off x="3557888" y="1752600"/>
            <a:ext cx="8386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D25B41D-B82A-9E77-BB43-1302C0869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24527"/>
          <a:stretch/>
        </p:blipFill>
        <p:spPr>
          <a:xfrm>
            <a:off x="7889384" y="1889847"/>
            <a:ext cx="4044356" cy="461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91DD3B-54A8-CD5A-2DB0-34166C2E2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5" b="11506"/>
          <a:stretch/>
        </p:blipFill>
        <p:spPr>
          <a:xfrm>
            <a:off x="3561309" y="1851548"/>
            <a:ext cx="4173428" cy="19243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A1E8AC-9B7C-6B6C-9D5D-18883A50E0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2"/>
          <a:stretch/>
        </p:blipFill>
        <p:spPr>
          <a:xfrm>
            <a:off x="3557888" y="3874861"/>
            <a:ext cx="4176848" cy="26495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4A0926-99AD-0533-32D8-4D6F9EA9355D}"/>
              </a:ext>
            </a:extLst>
          </p:cNvPr>
          <p:cNvSpPr txBox="1"/>
          <p:nvPr/>
        </p:nvSpPr>
        <p:spPr>
          <a:xfrm>
            <a:off x="243178" y="3066359"/>
            <a:ext cx="133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SAFE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03D02D-5C28-CCF8-7892-06211FD01B0A}"/>
              </a:ext>
            </a:extLst>
          </p:cNvPr>
          <p:cNvSpPr txBox="1"/>
          <p:nvPr/>
        </p:nvSpPr>
        <p:spPr>
          <a:xfrm>
            <a:off x="243178" y="3355045"/>
            <a:ext cx="28675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Pursue zero levels of error, harm and loss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4036">
        <p:fade/>
      </p:transition>
    </mc:Choice>
    <mc:Fallback>
      <p:transition spd="med" advClick="0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27DA1FC-B5C5-80B0-DDCD-468D60A669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16050"/>
          <a:stretch/>
        </p:blipFill>
        <p:spPr>
          <a:xfrm>
            <a:off x="9257364" y="2784421"/>
            <a:ext cx="2628248" cy="1741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6AD5D6-0CF9-6581-5730-67E28DFDB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26208"/>
          <a:stretch/>
        </p:blipFill>
        <p:spPr>
          <a:xfrm>
            <a:off x="328613" y="228600"/>
            <a:ext cx="2438401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1145F0-853A-6E26-C59A-8EFC992F16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4"/>
          <a:stretch/>
        </p:blipFill>
        <p:spPr>
          <a:xfrm>
            <a:off x="2890357" y="228600"/>
            <a:ext cx="2677968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486DC-783B-B8D2-8ADB-2C9CAEC3B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68" y="228600"/>
            <a:ext cx="32512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7D48CB-E0CB-0318-C7E0-D5F57A9304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8594"/>
          <a:stretch/>
        </p:blipFill>
        <p:spPr>
          <a:xfrm>
            <a:off x="9066212" y="228600"/>
            <a:ext cx="2819400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5DE0D1-BFFA-7EBB-D12E-331C3CF0F3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8" t="21488" r="5606" b="20224"/>
          <a:stretch/>
        </p:blipFill>
        <p:spPr>
          <a:xfrm>
            <a:off x="6932611" y="2790058"/>
            <a:ext cx="2209803" cy="1743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972016-470B-6127-14F3-6681357729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9" b="16459"/>
          <a:stretch/>
        </p:blipFill>
        <p:spPr>
          <a:xfrm>
            <a:off x="3532441" y="2790057"/>
            <a:ext cx="3315252" cy="17435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DD6568-6423-F869-F7BF-FE9A08769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72" y="2790056"/>
            <a:ext cx="3099672" cy="17435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9E6386-447E-0882-9C38-ACE4C670B8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46" y="4651044"/>
            <a:ext cx="2677968" cy="20097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AA49A3-4CB0-E1C3-3E1D-2DF73F06F6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7" t="7632" r="43117" b="45643"/>
          <a:stretch/>
        </p:blipFill>
        <p:spPr>
          <a:xfrm>
            <a:off x="5271744" y="4650335"/>
            <a:ext cx="1069976" cy="20097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879FF7-A019-A1BE-C6BA-3563535D84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364" y="4650335"/>
            <a:ext cx="2688832" cy="20097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CA5CBE9-1403-DBD3-4C2B-9E044CC358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49" y="4650335"/>
            <a:ext cx="2002904" cy="20097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589BF7B-667B-8E25-8B96-DED1D4E8CB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0" y="4656677"/>
            <a:ext cx="2677968" cy="20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2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1502">
        <p:fade/>
      </p:transition>
    </mc:Choice>
    <mc:Fallback>
      <p:transition spd="med" advClick="0" advTm="41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45E1E29-5E91-CA0F-ED92-FCCC40E9D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0"/>
          <a:stretch/>
        </p:blipFill>
        <p:spPr>
          <a:xfrm>
            <a:off x="7518955" y="1867592"/>
            <a:ext cx="4436903" cy="4656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BA19C-218D-0676-71F8-7651AA81AC98}"/>
              </a:ext>
            </a:extLst>
          </p:cNvPr>
          <p:cNvSpPr txBox="1"/>
          <p:nvPr/>
        </p:nvSpPr>
        <p:spPr>
          <a:xfrm>
            <a:off x="281978" y="533986"/>
            <a:ext cx="3155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POSITIVE </a:t>
            </a:r>
            <a:b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LOCAL IMPACT</a:t>
            </a:r>
            <a:endParaRPr lang="en-GB" sz="2400" b="1" dirty="0">
              <a:solidFill>
                <a:srgbClr val="007DC5"/>
              </a:solidFill>
              <a:effectLst/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3DCDB-38B6-6DB3-0B7A-1B4271BD48EE}"/>
              </a:ext>
            </a:extLst>
          </p:cNvPr>
          <p:cNvSpPr txBox="1"/>
          <p:nvPr/>
        </p:nvSpPr>
        <p:spPr>
          <a:xfrm>
            <a:off x="295351" y="1806151"/>
            <a:ext cx="29146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Active role in the socio-economic development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382770-1E0C-94B9-E903-2FDA1A127C54}"/>
              </a:ext>
            </a:extLst>
          </p:cNvPr>
          <p:cNvGrpSpPr/>
          <p:nvPr/>
        </p:nvGrpSpPr>
        <p:grpSpPr>
          <a:xfrm>
            <a:off x="357383" y="1752600"/>
            <a:ext cx="2852620" cy="1071955"/>
            <a:chOff x="342693" y="1609772"/>
            <a:chExt cx="2257708" cy="107195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DE1328-7CD7-0984-03A4-A85B3B9D7697}"/>
                </a:ext>
              </a:extLst>
            </p:cNvPr>
            <p:cNvCxnSpPr>
              <a:cxnSpLocks/>
            </p:cNvCxnSpPr>
            <p:nvPr/>
          </p:nvCxnSpPr>
          <p:spPr>
            <a:xfrm>
              <a:off x="342693" y="1609772"/>
              <a:ext cx="22577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563D7E-120D-793E-98FE-74614D70C8A4}"/>
                </a:ext>
              </a:extLst>
            </p:cNvPr>
            <p:cNvCxnSpPr>
              <a:cxnSpLocks/>
            </p:cNvCxnSpPr>
            <p:nvPr/>
          </p:nvCxnSpPr>
          <p:spPr>
            <a:xfrm>
              <a:off x="342693" y="2681727"/>
              <a:ext cx="22577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AutoShape 2">
            <a:extLst>
              <a:ext uri="{FF2B5EF4-FFF2-40B4-BE49-F238E27FC236}">
                <a16:creationId xmlns:a16="http://schemas.microsoft.com/office/drawing/2014/main" id="{D18F17C8-4CC6-F281-C1AF-52D84E647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OM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54BF95-1D06-388E-3B36-72496BC39B13}"/>
              </a:ext>
            </a:extLst>
          </p:cNvPr>
          <p:cNvSpPr txBox="1"/>
          <p:nvPr/>
        </p:nvSpPr>
        <p:spPr>
          <a:xfrm>
            <a:off x="255085" y="3050850"/>
            <a:ext cx="24865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HERE FOR OMAN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63C9B-5D91-4F3B-5DEA-76A7B8C2BC6A}"/>
              </a:ext>
            </a:extLst>
          </p:cNvPr>
          <p:cNvSpPr txBox="1"/>
          <p:nvPr/>
        </p:nvSpPr>
        <p:spPr>
          <a:xfrm>
            <a:off x="255085" y="3775930"/>
            <a:ext cx="2677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SME DEVELOPMENT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C68BF-00B9-7632-05B3-003BDB65D7CD}"/>
              </a:ext>
            </a:extLst>
          </p:cNvPr>
          <p:cNvSpPr txBox="1"/>
          <p:nvPr/>
        </p:nvSpPr>
        <p:spPr>
          <a:xfrm>
            <a:off x="255085" y="4420838"/>
            <a:ext cx="2867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INVESTING IN OMAN</a:t>
            </a:r>
            <a:endParaRPr lang="en-OM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1A43B-9188-ACFA-C66D-2CAD578E573A}"/>
              </a:ext>
            </a:extLst>
          </p:cNvPr>
          <p:cNvSpPr txBox="1"/>
          <p:nvPr/>
        </p:nvSpPr>
        <p:spPr>
          <a:xfrm>
            <a:off x="255085" y="5201804"/>
            <a:ext cx="3260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DIVERSITY &amp; INCLUSION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CF4E5F-0185-E23E-67B7-96EF7CDF4800}"/>
              </a:ext>
            </a:extLst>
          </p:cNvPr>
          <p:cNvSpPr txBox="1"/>
          <p:nvPr/>
        </p:nvSpPr>
        <p:spPr>
          <a:xfrm>
            <a:off x="243179" y="5849584"/>
            <a:ext cx="264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VALUE CREATION</a:t>
            </a:r>
            <a:endParaRPr lang="en-OM" sz="1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3BE6B4-985A-6CCF-3CAB-38789D5B756A}"/>
              </a:ext>
            </a:extLst>
          </p:cNvPr>
          <p:cNvCxnSpPr>
            <a:cxnSpLocks/>
          </p:cNvCxnSpPr>
          <p:nvPr/>
        </p:nvCxnSpPr>
        <p:spPr>
          <a:xfrm>
            <a:off x="342693" y="6524373"/>
            <a:ext cx="22577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32E0CA-3CDF-5715-97FA-AE061C2D6C76}"/>
              </a:ext>
            </a:extLst>
          </p:cNvPr>
          <p:cNvSpPr txBox="1"/>
          <p:nvPr/>
        </p:nvSpPr>
        <p:spPr>
          <a:xfrm>
            <a:off x="255085" y="3360324"/>
            <a:ext cx="2867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Omani jobs, training and development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8730C3-C51D-B340-1241-B2DB9D4E413A}"/>
              </a:ext>
            </a:extLst>
          </p:cNvPr>
          <p:cNvSpPr txBox="1"/>
          <p:nvPr/>
        </p:nvSpPr>
        <p:spPr>
          <a:xfrm>
            <a:off x="255084" y="4064616"/>
            <a:ext cx="30221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Supporting and nurturing Omani businesses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F058D-BACE-EB2A-450C-3D002D67BE85}"/>
              </a:ext>
            </a:extLst>
          </p:cNvPr>
          <p:cNvSpPr txBox="1"/>
          <p:nvPr/>
        </p:nvSpPr>
        <p:spPr>
          <a:xfrm>
            <a:off x="255084" y="4730288"/>
            <a:ext cx="30119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Domestic investment in permanent facilities by an Omani public company</a:t>
            </a:r>
            <a:endParaRPr lang="en-OM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2E3E3E-ACE3-BCD7-630D-5AC3856CCFF2}"/>
              </a:ext>
            </a:extLst>
          </p:cNvPr>
          <p:cNvSpPr txBox="1"/>
          <p:nvPr/>
        </p:nvSpPr>
        <p:spPr>
          <a:xfrm>
            <a:off x="255084" y="5469251"/>
            <a:ext cx="34771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US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Great place to work for Omanis</a:t>
            </a:r>
            <a:endParaRPr lang="en-GB" sz="10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A75125-5F12-20FF-B2CE-0A83F5A8699D}"/>
              </a:ext>
            </a:extLst>
          </p:cNvPr>
          <p:cNvSpPr txBox="1"/>
          <p:nvPr/>
        </p:nvSpPr>
        <p:spPr>
          <a:xfrm>
            <a:off x="243178" y="6125105"/>
            <a:ext cx="26898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Socio-economic development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3B3504-764F-10EB-D218-77F0D602F2C7}"/>
              </a:ext>
            </a:extLst>
          </p:cNvPr>
          <p:cNvSpPr txBox="1"/>
          <p:nvPr/>
        </p:nvSpPr>
        <p:spPr>
          <a:xfrm>
            <a:off x="3557888" y="526203"/>
            <a:ext cx="741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b="1" dirty="0"/>
              <a:t>Aligned to Oman Vision 2040 and creating social-economic impact and value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595BF2-FAAE-5172-3A2B-AD35B1BFEE2E}"/>
              </a:ext>
            </a:extLst>
          </p:cNvPr>
          <p:cNvCxnSpPr>
            <a:cxnSpLocks/>
          </p:cNvCxnSpPr>
          <p:nvPr/>
        </p:nvCxnSpPr>
        <p:spPr>
          <a:xfrm>
            <a:off x="3557888" y="1752600"/>
            <a:ext cx="8386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15F12E7-3DBC-308C-497F-598E2F574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59" y="1867620"/>
            <a:ext cx="3806227" cy="463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3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956">
        <p:fade/>
      </p:transition>
    </mc:Choice>
    <mc:Fallback>
      <p:transition spd="med" advClick="0" advTm="11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57F2B5-C41A-1933-DCA4-736935DB4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3" y="152400"/>
            <a:ext cx="3023054" cy="6563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7E17BA-8919-278B-251A-580B1387FE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34" y="152400"/>
            <a:ext cx="5371448" cy="2611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54E81-9CD0-B1C9-4E24-E93458E4E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95" b="10001"/>
          <a:stretch/>
        </p:blipFill>
        <p:spPr>
          <a:xfrm>
            <a:off x="3422622" y="3505200"/>
            <a:ext cx="2993474" cy="1980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16300-ABC7-DB49-9026-25E3C1F971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0"/>
          <a:stretch/>
        </p:blipFill>
        <p:spPr>
          <a:xfrm>
            <a:off x="3422621" y="5587104"/>
            <a:ext cx="3023054" cy="1128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154C66-3502-9C31-AF58-D12531172F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134" y="2905710"/>
            <a:ext cx="3087141" cy="381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7D38AA-640A-0AC1-5979-0A32D7AAA9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70" y="2895600"/>
            <a:ext cx="2148812" cy="3820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6BF7B-8AF2-BBAE-1E2E-D1A4B64832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25"/>
          <a:stretch/>
        </p:blipFill>
        <p:spPr>
          <a:xfrm>
            <a:off x="3401594" y="152400"/>
            <a:ext cx="302305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9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165">
        <p:fade/>
      </p:transition>
    </mc:Choice>
    <mc:Fallback>
      <p:transition spd="med" advClick="0" advTm="25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B981784-4050-7BE1-ECDA-008ADB34E3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 b="11732"/>
          <a:stretch/>
        </p:blipFill>
        <p:spPr>
          <a:xfrm>
            <a:off x="6094412" y="3199127"/>
            <a:ext cx="5912226" cy="3366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E9A653-CE8A-6209-22A5-13A4D5202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4" b="25779"/>
          <a:stretch/>
        </p:blipFill>
        <p:spPr>
          <a:xfrm>
            <a:off x="6094412" y="157124"/>
            <a:ext cx="5912226" cy="289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8AC12B-61D3-8B25-C0B3-ECCEB67DE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5214"/>
          <a:stretch/>
        </p:blipFill>
        <p:spPr>
          <a:xfrm>
            <a:off x="153705" y="157124"/>
            <a:ext cx="5726269" cy="2890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5A53A5-BCA6-B4CC-AF38-8F5DB727E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1" y="3199128"/>
            <a:ext cx="5726269" cy="335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30DDE7-3EBD-C3B0-A10B-170591C024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3891" r="28868" b="36247"/>
          <a:stretch/>
        </p:blipFill>
        <p:spPr>
          <a:xfrm>
            <a:off x="4570412" y="1599564"/>
            <a:ext cx="2971800" cy="304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107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1067">
        <p:fade/>
      </p:transition>
    </mc:Choice>
    <mc:Fallback>
      <p:transition spd="med" advClick="0" advTm="21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4C68413-B371-FDF0-3665-58BE51EC7F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9909" r="9910" b="16733"/>
          <a:stretch/>
        </p:blipFill>
        <p:spPr>
          <a:xfrm>
            <a:off x="7288173" y="152400"/>
            <a:ext cx="4745355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1556A1-771F-481A-8EC8-8D908A66B9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3" y="152400"/>
            <a:ext cx="6833999" cy="4557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076304-058C-4460-FEBA-B37E9925D5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3"/>
          <a:stretch/>
        </p:blipFill>
        <p:spPr>
          <a:xfrm>
            <a:off x="7288174" y="3657600"/>
            <a:ext cx="4745354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C5ACB3-7371-EC8E-CFA7-650DEBA1E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16" y="4881303"/>
            <a:ext cx="2432396" cy="18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1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473">
        <p:fade/>
      </p:transition>
    </mc:Choice>
    <mc:Fallback>
      <p:transition spd="med" advClick="0" advTm="18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6BA19C-218D-0676-71F8-7651AA81AC98}"/>
              </a:ext>
            </a:extLst>
          </p:cNvPr>
          <p:cNvSpPr txBox="1"/>
          <p:nvPr/>
        </p:nvSpPr>
        <p:spPr>
          <a:xfrm>
            <a:off x="255085" y="345727"/>
            <a:ext cx="29549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FUTURE-FOCUSED INNOVATION</a:t>
            </a:r>
            <a:endParaRPr lang="en-GB" sz="2400" b="1" dirty="0">
              <a:solidFill>
                <a:srgbClr val="007DC5"/>
              </a:solidFill>
              <a:effectLst/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3DCDB-38B6-6DB3-0B7A-1B4271BD48EE}"/>
              </a:ext>
            </a:extLst>
          </p:cNvPr>
          <p:cNvSpPr txBox="1"/>
          <p:nvPr/>
        </p:nvSpPr>
        <p:spPr>
          <a:xfrm>
            <a:off x="295351" y="1752600"/>
            <a:ext cx="244626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Continuously evolving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382770-1E0C-94B9-E903-2FDA1A127C54}"/>
              </a:ext>
            </a:extLst>
          </p:cNvPr>
          <p:cNvGrpSpPr/>
          <p:nvPr/>
        </p:nvGrpSpPr>
        <p:grpSpPr>
          <a:xfrm>
            <a:off x="357383" y="1752600"/>
            <a:ext cx="2852620" cy="929127"/>
            <a:chOff x="342693" y="1752600"/>
            <a:chExt cx="2257708" cy="9291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DE1328-7CD7-0984-03A4-A85B3B9D7697}"/>
                </a:ext>
              </a:extLst>
            </p:cNvPr>
            <p:cNvCxnSpPr>
              <a:cxnSpLocks/>
            </p:cNvCxnSpPr>
            <p:nvPr/>
          </p:nvCxnSpPr>
          <p:spPr>
            <a:xfrm>
              <a:off x="342693" y="1752600"/>
              <a:ext cx="22577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563D7E-120D-793E-98FE-74614D70C8A4}"/>
                </a:ext>
              </a:extLst>
            </p:cNvPr>
            <p:cNvCxnSpPr>
              <a:cxnSpLocks/>
            </p:cNvCxnSpPr>
            <p:nvPr/>
          </p:nvCxnSpPr>
          <p:spPr>
            <a:xfrm>
              <a:off x="342693" y="2681727"/>
              <a:ext cx="22577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AutoShape 2">
            <a:extLst>
              <a:ext uri="{FF2B5EF4-FFF2-40B4-BE49-F238E27FC236}">
                <a16:creationId xmlns:a16="http://schemas.microsoft.com/office/drawing/2014/main" id="{D18F17C8-4CC6-F281-C1AF-52D84E6477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OM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54BF95-1D06-388E-3B36-72496BC39B13}"/>
              </a:ext>
            </a:extLst>
          </p:cNvPr>
          <p:cNvSpPr txBox="1"/>
          <p:nvPr/>
        </p:nvSpPr>
        <p:spPr>
          <a:xfrm>
            <a:off x="255085" y="3050850"/>
            <a:ext cx="2677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SMART CAMPUS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63C9B-5D91-4F3B-5DEA-76A7B8C2BC6A}"/>
              </a:ext>
            </a:extLst>
          </p:cNvPr>
          <p:cNvSpPr txBox="1"/>
          <p:nvPr/>
        </p:nvSpPr>
        <p:spPr>
          <a:xfrm>
            <a:off x="255085" y="3775930"/>
            <a:ext cx="1333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IoT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5C68BF-00B9-7632-05B3-003BDB65D7CD}"/>
              </a:ext>
            </a:extLst>
          </p:cNvPr>
          <p:cNvSpPr txBox="1"/>
          <p:nvPr/>
        </p:nvSpPr>
        <p:spPr>
          <a:xfrm>
            <a:off x="255085" y="4420838"/>
            <a:ext cx="1876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GREEN</a:t>
            </a:r>
            <a:endParaRPr lang="en-OM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71A43B-9188-ACFA-C66D-2CAD578E573A}"/>
              </a:ext>
            </a:extLst>
          </p:cNvPr>
          <p:cNvSpPr txBox="1"/>
          <p:nvPr/>
        </p:nvSpPr>
        <p:spPr>
          <a:xfrm>
            <a:off x="255085" y="5201804"/>
            <a:ext cx="1876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OM" sz="1800" dirty="0"/>
              <a:t>LOCAL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CF4E5F-0185-E23E-67B7-96EF7CDF4800}"/>
              </a:ext>
            </a:extLst>
          </p:cNvPr>
          <p:cNvSpPr txBox="1"/>
          <p:nvPr/>
        </p:nvSpPr>
        <p:spPr>
          <a:xfrm>
            <a:off x="243179" y="5849584"/>
            <a:ext cx="2647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800" dirty="0"/>
              <a:t>RENAISSANCE 2.0</a:t>
            </a:r>
            <a:endParaRPr lang="en-OM" sz="18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3BE6B4-985A-6CCF-3CAB-38789D5B756A}"/>
              </a:ext>
            </a:extLst>
          </p:cNvPr>
          <p:cNvCxnSpPr>
            <a:cxnSpLocks/>
          </p:cNvCxnSpPr>
          <p:nvPr/>
        </p:nvCxnSpPr>
        <p:spPr>
          <a:xfrm>
            <a:off x="342693" y="6524373"/>
            <a:ext cx="22577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432E0CA-3CDF-5715-97FA-AE061C2D6C76}"/>
              </a:ext>
            </a:extLst>
          </p:cNvPr>
          <p:cNvSpPr txBox="1"/>
          <p:nvPr/>
        </p:nvSpPr>
        <p:spPr>
          <a:xfrm>
            <a:off x="255085" y="3360324"/>
            <a:ext cx="2486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Digital, technology, AI and automation solutions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8730C3-C51D-B340-1241-B2DB9D4E413A}"/>
              </a:ext>
            </a:extLst>
          </p:cNvPr>
          <p:cNvSpPr txBox="1"/>
          <p:nvPr/>
        </p:nvSpPr>
        <p:spPr>
          <a:xfrm>
            <a:off x="255084" y="4064616"/>
            <a:ext cx="286752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Real-time and predictive data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9F058D-BACE-EB2A-450C-3D002D67BE85}"/>
              </a:ext>
            </a:extLst>
          </p:cNvPr>
          <p:cNvSpPr txBox="1"/>
          <p:nvPr/>
        </p:nvSpPr>
        <p:spPr>
          <a:xfrm>
            <a:off x="255084" y="4730288"/>
            <a:ext cx="6296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Optimising operational efficiency </a:t>
            </a:r>
            <a:b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business process excellence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2E3E3E-ACE3-BCD7-630D-5AC3856CCFF2}"/>
              </a:ext>
            </a:extLst>
          </p:cNvPr>
          <p:cNvSpPr txBox="1"/>
          <p:nvPr/>
        </p:nvSpPr>
        <p:spPr>
          <a:xfrm>
            <a:off x="255084" y="5469251"/>
            <a:ext cx="34771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Nurturing a new generation of Omani leaders</a:t>
            </a:r>
            <a:r>
              <a:rPr lang="en-OM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GB" sz="10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A75125-5F12-20FF-B2CE-0A83F5A8699D}"/>
              </a:ext>
            </a:extLst>
          </p:cNvPr>
          <p:cNvSpPr txBox="1"/>
          <p:nvPr/>
        </p:nvSpPr>
        <p:spPr>
          <a:xfrm>
            <a:off x="243178" y="6125105"/>
            <a:ext cx="26898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1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Platform for exponential growth </a:t>
            </a:r>
            <a:endParaRPr lang="en-OM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3B3504-764F-10EB-D218-77F0D602F2C7}"/>
              </a:ext>
            </a:extLst>
          </p:cNvPr>
          <p:cNvSpPr txBox="1"/>
          <p:nvPr/>
        </p:nvSpPr>
        <p:spPr>
          <a:xfrm>
            <a:off x="3557887" y="510881"/>
            <a:ext cx="83860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Leveraging digitalisation to offer meaningful innovation for the businesses we serve.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595BF2-FAAE-5172-3A2B-AD35B1BFEE2E}"/>
              </a:ext>
            </a:extLst>
          </p:cNvPr>
          <p:cNvCxnSpPr>
            <a:cxnSpLocks/>
          </p:cNvCxnSpPr>
          <p:nvPr/>
        </p:nvCxnSpPr>
        <p:spPr>
          <a:xfrm>
            <a:off x="3557888" y="1752600"/>
            <a:ext cx="8386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6A581F6-726A-FD50-6027-4FAD3E14C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571" y="1859233"/>
            <a:ext cx="3498855" cy="4665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94FFA4-2261-1AE0-FBBD-17B86FD07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r="5292"/>
          <a:stretch/>
        </p:blipFill>
        <p:spPr>
          <a:xfrm>
            <a:off x="7286380" y="1859234"/>
            <a:ext cx="4660496" cy="3474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15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1541">
        <p:fade/>
      </p:transition>
    </mc:Choice>
    <mc:Fallback>
      <p:transition spd="med" advClick="0" advTm="21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0C21D4-324D-804D-6038-711D0742E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r="13970" b="53321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BD760-A5E3-61AB-3628-E757A994A088}"/>
              </a:ext>
            </a:extLst>
          </p:cNvPr>
          <p:cNvSpPr txBox="1"/>
          <p:nvPr/>
        </p:nvSpPr>
        <p:spPr>
          <a:xfrm>
            <a:off x="352424" y="381000"/>
            <a:ext cx="4610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FFFF"/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>
                <a:solidFill>
                  <a:srgbClr val="007DC5"/>
                </a:solidFill>
              </a:rPr>
              <a:t>LEADING FROM</a:t>
            </a:r>
          </a:p>
          <a:p>
            <a:r>
              <a:rPr lang="en-GB" dirty="0">
                <a:solidFill>
                  <a:srgbClr val="007DC5"/>
                </a:solidFill>
              </a:rPr>
              <a:t>THE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35959-D116-CED2-62E9-01F666CA94C6}"/>
              </a:ext>
            </a:extLst>
          </p:cNvPr>
          <p:cNvSpPr txBox="1"/>
          <p:nvPr/>
        </p:nvSpPr>
        <p:spPr>
          <a:xfrm>
            <a:off x="295351" y="1544883"/>
            <a:ext cx="381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rPr>
              <a:t>Renaissance Services is Oman’s</a:t>
            </a:r>
          </a:p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rPr>
              <a:t>leading IFM, accommodation and</a:t>
            </a:r>
          </a:p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rPr>
              <a:t>service solutions provider, with a</a:t>
            </a:r>
          </a:p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rPr>
              <a:t>growing presence in the UAE</a:t>
            </a:r>
          </a:p>
          <a:p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Gotham Medium" pitchFamily="2" charset="0"/>
                <a:cs typeface="Gotham Medium" pitchFamily="2" charset="0"/>
              </a:rPr>
              <a:t>and Qatar.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16788C-0AF9-DC80-9C34-ABBF4A68631A}"/>
              </a:ext>
            </a:extLst>
          </p:cNvPr>
          <p:cNvCxnSpPr>
            <a:cxnSpLocks/>
          </p:cNvCxnSpPr>
          <p:nvPr/>
        </p:nvCxnSpPr>
        <p:spPr>
          <a:xfrm>
            <a:off x="379412" y="3079494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7323C4B-379F-1EE1-C4F7-AD1D9CBE0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t="16277" r="19748" b="16219"/>
          <a:stretch/>
        </p:blipFill>
        <p:spPr>
          <a:xfrm>
            <a:off x="5945736" y="1335196"/>
            <a:ext cx="5558875" cy="3617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0673BC-6BCF-39DB-CE98-12CB447C4037}"/>
              </a:ext>
            </a:extLst>
          </p:cNvPr>
          <p:cNvSpPr txBox="1"/>
          <p:nvPr/>
        </p:nvSpPr>
        <p:spPr>
          <a:xfrm>
            <a:off x="379412" y="3200143"/>
            <a:ext cx="35052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24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US$520mn </a:t>
            </a:r>
          </a:p>
          <a:p>
            <a:r>
              <a:rPr lang="en-GB" sz="12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Major domestic direct investor </a:t>
            </a:r>
          </a:p>
          <a:p>
            <a:endParaRPr lang="en-GB" sz="2400" dirty="0">
              <a:solidFill>
                <a:srgbClr val="007DC5"/>
              </a:solidFill>
              <a:latin typeface="Gotham Medium" pitchFamily="2" charset="0"/>
              <a:cs typeface="Gotham Medium" pitchFamily="2" charset="0"/>
            </a:endParaRPr>
          </a:p>
          <a:p>
            <a:r>
              <a:rPr lang="en-GB" sz="24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US$390,000 </a:t>
            </a:r>
            <a:br>
              <a:rPr lang="en-GB" sz="12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sz="12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CSR commitment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D801C8-C0BA-FC01-04FA-984CF8A199F4}"/>
              </a:ext>
            </a:extLst>
          </p:cNvPr>
          <p:cNvCxnSpPr>
            <a:cxnSpLocks/>
          </p:cNvCxnSpPr>
          <p:nvPr/>
        </p:nvCxnSpPr>
        <p:spPr>
          <a:xfrm>
            <a:off x="379412" y="4800581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F22A83-4474-72E0-E6F7-CD58DFD4D043}"/>
              </a:ext>
            </a:extLst>
          </p:cNvPr>
          <p:cNvCxnSpPr>
            <a:cxnSpLocks/>
          </p:cNvCxnSpPr>
          <p:nvPr/>
        </p:nvCxnSpPr>
        <p:spPr>
          <a:xfrm>
            <a:off x="379412" y="1447801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F493E8-BF78-77DB-8C93-3FAB42E91E26}"/>
              </a:ext>
            </a:extLst>
          </p:cNvPr>
          <p:cNvCxnSpPr>
            <a:cxnSpLocks/>
          </p:cNvCxnSpPr>
          <p:nvPr/>
        </p:nvCxnSpPr>
        <p:spPr>
          <a:xfrm>
            <a:off x="379412" y="3953623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6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9">
        <p:fade/>
      </p:transition>
    </mc:Choice>
    <mc:Fallback>
      <p:transition spd="med" advClick="0" advTm="11009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381B13-8D06-B3FB-9C5A-F893FBC2D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3737729"/>
            <a:ext cx="4445364" cy="2962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F88A8-4EBC-5322-6D8D-446B1AA82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5"/>
          <a:stretch/>
        </p:blipFill>
        <p:spPr>
          <a:xfrm>
            <a:off x="4791149" y="3737728"/>
            <a:ext cx="2183297" cy="2971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73F71B-D271-C845-C737-F11711EC13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1" r="20524"/>
          <a:stretch/>
        </p:blipFill>
        <p:spPr>
          <a:xfrm>
            <a:off x="188913" y="146609"/>
            <a:ext cx="3228080" cy="3394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A30F89-A9C5-99C5-E38D-036B8AB6C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012" y="146609"/>
            <a:ext cx="4914900" cy="655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907D33-F808-E0B2-B8C3-C29F3B7E6D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4" b="667"/>
          <a:stretch/>
        </p:blipFill>
        <p:spPr>
          <a:xfrm>
            <a:off x="3527558" y="146609"/>
            <a:ext cx="3446888" cy="33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782">
        <p:fade/>
      </p:transition>
    </mc:Choice>
    <mc:Fallback>
      <p:transition spd="med" advClick="0" advTm="207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13F44A-E5CC-AD6C-D189-E7DD00781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36" y="3007724"/>
            <a:ext cx="4459042" cy="3344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153CB-EA25-2AD5-FDFC-5A5FF727D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3"/>
          <a:stretch/>
        </p:blipFill>
        <p:spPr>
          <a:xfrm>
            <a:off x="7251759" y="505994"/>
            <a:ext cx="4459042" cy="23902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9FAD20-B98B-5F13-25C4-D3D041E26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647" y="2998759"/>
            <a:ext cx="6675530" cy="3344283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5FF405-627C-42C6-B266-178B4F69E1B9}"/>
              </a:ext>
            </a:extLst>
          </p:cNvPr>
          <p:cNvSpPr/>
          <p:nvPr/>
        </p:nvSpPr>
        <p:spPr>
          <a:xfrm>
            <a:off x="470647" y="505994"/>
            <a:ext cx="6675530" cy="23902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OM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D15C436-F787-CC78-E80D-89CADBE692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3333" t="40000" r="13333" b="42583"/>
          <a:stretch/>
        </p:blipFill>
        <p:spPr>
          <a:xfrm>
            <a:off x="1293812" y="1155776"/>
            <a:ext cx="5029200" cy="119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929">
        <p:fade/>
      </p:transition>
    </mc:Choice>
    <mc:Fallback>
      <p:transition spd="med" advClick="0" advTm="11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CD683120-84E3-0434-1696-9AE3F959D93A}"/>
              </a:ext>
            </a:extLst>
          </p:cNvPr>
          <p:cNvSpPr txBox="1"/>
          <p:nvPr/>
        </p:nvSpPr>
        <p:spPr>
          <a:xfrm>
            <a:off x="2984056" y="2057400"/>
            <a:ext cx="2338197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Lead the future in smart sustainable service solutions.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593DC0-6F95-29F1-A354-745478F41E16}"/>
              </a:ext>
            </a:extLst>
          </p:cNvPr>
          <p:cNvSpPr txBox="1"/>
          <p:nvPr/>
        </p:nvSpPr>
        <p:spPr>
          <a:xfrm>
            <a:off x="403416" y="2057400"/>
            <a:ext cx="2338197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Transforming every life we touch.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E96091-8B52-2C9E-7D41-13F1887A3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596" y="661964"/>
            <a:ext cx="5738828" cy="5738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5BD760-A5E3-61AB-3628-E757A994A088}"/>
              </a:ext>
            </a:extLst>
          </p:cNvPr>
          <p:cNvSpPr txBox="1"/>
          <p:nvPr/>
        </p:nvSpPr>
        <p:spPr>
          <a:xfrm>
            <a:off x="295350" y="435078"/>
            <a:ext cx="5189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FF"/>
                </a:solidFill>
                <a:effectLst/>
                <a:latin typeface="Gotham Medium" pitchFamily="2" charset="0"/>
                <a:cs typeface="Gotham Medium" pitchFamily="2" charset="0"/>
              </a:rPr>
              <a:t>EXPERIENCES, ENVIRONMENT </a:t>
            </a:r>
            <a:br>
              <a:rPr lang="en-GB" sz="2400" b="1" dirty="0">
                <a:solidFill>
                  <a:srgbClr val="FFFFFF"/>
                </a:solidFill>
                <a:effectLst/>
                <a:latin typeface="Gotham Medium" pitchFamily="2" charset="0"/>
                <a:cs typeface="Gotham Medium" pitchFamily="2" charset="0"/>
              </a:rPr>
            </a:br>
            <a:r>
              <a:rPr lang="en-GB" sz="2400" b="1" dirty="0">
                <a:solidFill>
                  <a:srgbClr val="FFFFFF"/>
                </a:solidFill>
                <a:effectLst/>
                <a:latin typeface="Gotham Medium" pitchFamily="2" charset="0"/>
                <a:cs typeface="Gotham Medium" pitchFamily="2" charset="0"/>
              </a:rPr>
              <a:t>AND EXPONENTIAL GROWTH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04772B-2E50-D502-98A6-7DC3D05680D7}"/>
              </a:ext>
            </a:extLst>
          </p:cNvPr>
          <p:cNvSpPr txBox="1"/>
          <p:nvPr/>
        </p:nvSpPr>
        <p:spPr>
          <a:xfrm>
            <a:off x="2984056" y="1544395"/>
            <a:ext cx="233819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 dirty="0"/>
              <a:t>VISION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37014C9-A2EB-10ED-0888-26099080798E}"/>
              </a:ext>
            </a:extLst>
          </p:cNvPr>
          <p:cNvCxnSpPr>
            <a:cxnSpLocks/>
          </p:cNvCxnSpPr>
          <p:nvPr/>
        </p:nvCxnSpPr>
        <p:spPr>
          <a:xfrm>
            <a:off x="2984056" y="2042160"/>
            <a:ext cx="242297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6CEB462-F6B2-BD16-85F9-8D2441269D3B}"/>
              </a:ext>
            </a:extLst>
          </p:cNvPr>
          <p:cNvSpPr txBox="1"/>
          <p:nvPr/>
        </p:nvSpPr>
        <p:spPr>
          <a:xfrm>
            <a:off x="403416" y="1544395"/>
            <a:ext cx="2338196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 sz="2000" dirty="0"/>
              <a:t>PURPOSE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AB699B-3BF2-4FFC-BAC8-14AFF503AC4F}"/>
              </a:ext>
            </a:extLst>
          </p:cNvPr>
          <p:cNvCxnSpPr>
            <a:cxnSpLocks/>
          </p:cNvCxnSpPr>
          <p:nvPr/>
        </p:nvCxnSpPr>
        <p:spPr>
          <a:xfrm>
            <a:off x="403416" y="2042160"/>
            <a:ext cx="241439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562ABF-B54C-0EBE-FDAE-1C7A4545E8CC}"/>
              </a:ext>
            </a:extLst>
          </p:cNvPr>
          <p:cNvSpPr txBox="1"/>
          <p:nvPr/>
        </p:nvSpPr>
        <p:spPr>
          <a:xfrm>
            <a:off x="403416" y="3932007"/>
            <a:ext cx="23381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S</a:t>
            </a: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 Safety</a:t>
            </a:r>
          </a:p>
          <a:p>
            <a:r>
              <a:rPr lang="en-GB" b="1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E</a:t>
            </a: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 ESG</a:t>
            </a:r>
          </a:p>
          <a:p>
            <a:r>
              <a:rPr lang="en-GB" b="1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R</a:t>
            </a: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 Respect</a:t>
            </a:r>
          </a:p>
          <a:p>
            <a:r>
              <a:rPr lang="en-GB" b="1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V</a:t>
            </a: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 Vision</a:t>
            </a:r>
          </a:p>
          <a:p>
            <a:r>
              <a:rPr lang="en-GB" b="1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I</a:t>
            </a:r>
            <a:r>
              <a:rPr lang="en-GB" dirty="0">
                <a:solidFill>
                  <a:schemeClr val="bg1"/>
                </a:solidFill>
                <a:latin typeface="Gotham" panose="02000603040000020004" pitchFamily="2" charset="77"/>
                <a:cs typeface="Gotham Medium" pitchFamily="2" charset="0"/>
              </a:rPr>
              <a:t> </a:t>
            </a: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 Integrity</a:t>
            </a:r>
            <a:b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</a:br>
            <a:r>
              <a:rPr lang="en-GB" b="1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C</a:t>
            </a: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 Caring</a:t>
            </a:r>
          </a:p>
          <a:p>
            <a:r>
              <a:rPr lang="en-GB" b="1" dirty="0">
                <a:solidFill>
                  <a:schemeClr val="bg1"/>
                </a:solidFill>
                <a:latin typeface="Gotham Bold" pitchFamily="2" charset="0"/>
                <a:cs typeface="Gotham Bold" pitchFamily="2" charset="0"/>
              </a:rPr>
              <a:t>E</a:t>
            </a: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 Empowerment</a:t>
            </a:r>
            <a:endParaRPr lang="en-GB" sz="2000" dirty="0">
              <a:solidFill>
                <a:srgbClr val="8FFEFF"/>
              </a:solidFill>
              <a:latin typeface="Gotham" panose="02000603040000020004" pitchFamily="2" charset="77"/>
              <a:cs typeface="Gotham Medium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B1F38E-F192-60E3-92AD-EF7223A79D64}"/>
              </a:ext>
            </a:extLst>
          </p:cNvPr>
          <p:cNvCxnSpPr>
            <a:cxnSpLocks/>
          </p:cNvCxnSpPr>
          <p:nvPr/>
        </p:nvCxnSpPr>
        <p:spPr>
          <a:xfrm>
            <a:off x="394842" y="3797711"/>
            <a:ext cx="242297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DB3AB1B-27AB-296A-46D3-859E3B7EDBBB}"/>
              </a:ext>
            </a:extLst>
          </p:cNvPr>
          <p:cNvSpPr txBox="1"/>
          <p:nvPr/>
        </p:nvSpPr>
        <p:spPr>
          <a:xfrm>
            <a:off x="403416" y="3353021"/>
            <a:ext cx="2338196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 sz="2000" dirty="0"/>
              <a:t>OUR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04BD9-9A0A-0EE9-0446-2F68F5D1003E}"/>
              </a:ext>
            </a:extLst>
          </p:cNvPr>
          <p:cNvSpPr txBox="1"/>
          <p:nvPr/>
        </p:nvSpPr>
        <p:spPr>
          <a:xfrm>
            <a:off x="3050363" y="3932007"/>
            <a:ext cx="1977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3CB9BD"/>
              </a:buClr>
              <a:buFont typeface="Wingdings" pitchFamily="2" charset="2"/>
              <a:buChar char="ü"/>
            </a:pP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Safety</a:t>
            </a:r>
          </a:p>
          <a:p>
            <a:pPr marL="285750" indent="-285750">
              <a:buClr>
                <a:srgbClr val="3CB9BD"/>
              </a:buClr>
              <a:buFont typeface="Wingdings" pitchFamily="2" charset="2"/>
              <a:buChar char="ü"/>
            </a:pP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Efficient</a:t>
            </a:r>
          </a:p>
          <a:p>
            <a:pPr marL="285750" indent="-285750">
              <a:buClr>
                <a:srgbClr val="3CB9BD"/>
              </a:buClr>
              <a:buFont typeface="Wingdings" pitchFamily="2" charset="2"/>
              <a:buChar char="ü"/>
            </a:pP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Green</a:t>
            </a:r>
          </a:p>
          <a:p>
            <a:pPr marL="285750" indent="-285750">
              <a:buClr>
                <a:srgbClr val="3CB9BD"/>
              </a:buClr>
              <a:buFont typeface="Wingdings" pitchFamily="2" charset="2"/>
              <a:buChar char="ü"/>
            </a:pPr>
            <a:r>
              <a:rPr lang="en-GB" dirty="0">
                <a:solidFill>
                  <a:srgbClr val="8FFEFF"/>
                </a:solidFill>
                <a:latin typeface="Gotham" panose="02000603040000020004" pitchFamily="2" charset="77"/>
                <a:cs typeface="Gotham Medium" pitchFamily="2" charset="0"/>
              </a:rPr>
              <a:t>Local</a:t>
            </a:r>
            <a:endParaRPr lang="en-GB" sz="2000" dirty="0">
              <a:solidFill>
                <a:srgbClr val="8FFEFF"/>
              </a:solidFill>
              <a:latin typeface="Gotham" panose="02000603040000020004" pitchFamily="2" charset="77"/>
              <a:cs typeface="Gotham Medium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3BABEA-A726-3BA9-9A1F-A90AFB2750F7}"/>
              </a:ext>
            </a:extLst>
          </p:cNvPr>
          <p:cNvSpPr txBox="1"/>
          <p:nvPr/>
        </p:nvSpPr>
        <p:spPr>
          <a:xfrm>
            <a:off x="3024695" y="3353022"/>
            <a:ext cx="2809127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r>
              <a:rPr lang="en-GB" dirty="0"/>
              <a:t>OUR COMMITMENT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E180BD1-D162-1E3F-C4DE-F107BE881B55}"/>
              </a:ext>
            </a:extLst>
          </p:cNvPr>
          <p:cNvCxnSpPr>
            <a:cxnSpLocks/>
          </p:cNvCxnSpPr>
          <p:nvPr/>
        </p:nvCxnSpPr>
        <p:spPr>
          <a:xfrm>
            <a:off x="3066922" y="3797711"/>
            <a:ext cx="242297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98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437">
        <p:fade/>
      </p:transition>
    </mc:Choice>
    <mc:Fallback>
      <p:transition spd="med" advClick="0" advTm="114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0FBAD1F0-AA14-988E-1293-0257A0A48946}"/>
              </a:ext>
            </a:extLst>
          </p:cNvPr>
          <p:cNvGraphicFramePr/>
          <p:nvPr/>
        </p:nvGraphicFramePr>
        <p:xfrm>
          <a:off x="6442204" y="4341926"/>
          <a:ext cx="2297215" cy="2282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65BD760-A5E3-61AB-3628-E757A994A088}"/>
              </a:ext>
            </a:extLst>
          </p:cNvPr>
          <p:cNvSpPr txBox="1"/>
          <p:nvPr/>
        </p:nvSpPr>
        <p:spPr>
          <a:xfrm>
            <a:off x="295351" y="233361"/>
            <a:ext cx="2979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GROWTH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672B9-C473-1EAC-225D-2661A250E0F3}"/>
              </a:ext>
            </a:extLst>
          </p:cNvPr>
          <p:cNvSpPr txBox="1"/>
          <p:nvPr/>
        </p:nvSpPr>
        <p:spPr>
          <a:xfrm>
            <a:off x="2098243" y="277740"/>
            <a:ext cx="98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Robust approach to corporate governance and transparent, and effective reporting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4B6436-5577-4939-5C92-3E83C904D5CC}"/>
              </a:ext>
            </a:extLst>
          </p:cNvPr>
          <p:cNvSpPr txBox="1"/>
          <p:nvPr/>
        </p:nvSpPr>
        <p:spPr>
          <a:xfrm>
            <a:off x="2575533" y="1007498"/>
            <a:ext cx="358121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Group Revenue</a:t>
            </a:r>
          </a:p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Well balanced blue chip client base offering long term and sustainable value proposition to clients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D6BC1EB4-56D4-9074-62BB-04433A2F2B52}"/>
              </a:ext>
            </a:extLst>
          </p:cNvPr>
          <p:cNvGraphicFramePr/>
          <p:nvPr/>
        </p:nvGraphicFramePr>
        <p:xfrm>
          <a:off x="2121567" y="1726450"/>
          <a:ext cx="4035176" cy="181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30D663F-FFEA-1086-9AED-3C1F2C95FE92}"/>
              </a:ext>
            </a:extLst>
          </p:cNvPr>
          <p:cNvSpPr txBox="1"/>
          <p:nvPr/>
        </p:nvSpPr>
        <p:spPr>
          <a:xfrm>
            <a:off x="6962427" y="1007498"/>
            <a:ext cx="454817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Group EBITDA</a:t>
            </a:r>
          </a:p>
          <a:p>
            <a:pPr>
              <a:spcAft>
                <a:spcPts val="600"/>
              </a:spcAft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Liquidity position of the Group </a:t>
            </a:r>
            <a:b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is well preserved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EFDC0E9-E659-F6AD-7D0C-8C02B16EA9B0}"/>
              </a:ext>
            </a:extLst>
          </p:cNvPr>
          <p:cNvGraphicFramePr/>
          <p:nvPr/>
        </p:nvGraphicFramePr>
        <p:xfrm>
          <a:off x="6442203" y="1722785"/>
          <a:ext cx="5050264" cy="1820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9471AB2F-8D4E-4DA0-B352-3077DA428E67}"/>
              </a:ext>
            </a:extLst>
          </p:cNvPr>
          <p:cNvSpPr txBox="1"/>
          <p:nvPr/>
        </p:nvSpPr>
        <p:spPr>
          <a:xfrm>
            <a:off x="295352" y="978666"/>
            <a:ext cx="1684260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spcBef>
                <a:spcPts val="1200"/>
              </a:spcBef>
              <a:buFont typeface="+mj-lt"/>
              <a:buAutoNum type="arabicPeriod"/>
            </a:pPr>
            <a:r>
              <a:rPr lang="en-US" sz="1050" dirty="0">
                <a:latin typeface="Gotham" panose="02000603040000020004" pitchFamily="2" charset="77"/>
                <a:cs typeface="Gotham Light" pitchFamily="2" charset="0"/>
              </a:rPr>
              <a:t>2022 is another year of progress.</a:t>
            </a:r>
          </a:p>
          <a:p>
            <a:pPr marL="228600" lvl="0" indent="-228600" fontAlgn="t">
              <a:spcBef>
                <a:spcPts val="1200"/>
              </a:spcBef>
              <a:buFont typeface="+mj-lt"/>
              <a:buAutoNum type="arabicPeriod"/>
            </a:pPr>
            <a:r>
              <a:rPr lang="en-US" sz="1050" dirty="0">
                <a:latin typeface="Gotham" panose="02000603040000020004" pitchFamily="2" charset="77"/>
                <a:cs typeface="Gotham Light" pitchFamily="2" charset="0"/>
              </a:rPr>
              <a:t>Our operational performance has generated sustainable cash flows to meet all our commitments on time.</a:t>
            </a:r>
            <a:br>
              <a:rPr lang="en-US" sz="1050" dirty="0">
                <a:latin typeface="Gotham" panose="02000603040000020004" pitchFamily="2" charset="77"/>
                <a:cs typeface="Gotham Light" pitchFamily="2" charset="0"/>
              </a:rPr>
            </a:br>
            <a:br>
              <a:rPr lang="en-US" sz="1050" dirty="0">
                <a:latin typeface="Gotham" panose="02000603040000020004" pitchFamily="2" charset="77"/>
                <a:cs typeface="Gotham Light" pitchFamily="2" charset="0"/>
              </a:rPr>
            </a:br>
            <a:r>
              <a:rPr lang="en-US" sz="1050" dirty="0">
                <a:latin typeface="Gotham" panose="02000603040000020004" pitchFamily="2" charset="77"/>
                <a:cs typeface="Gotham Light" pitchFamily="2" charset="0"/>
              </a:rPr>
              <a:t>Clear focus on maintaining liquidity and improving long term operational efficiencies.</a:t>
            </a:r>
          </a:p>
          <a:p>
            <a:pPr marL="228600" lvl="0" indent="-228600" fontAlgn="t">
              <a:spcBef>
                <a:spcPts val="1200"/>
              </a:spcBef>
              <a:buFont typeface="+mj-lt"/>
              <a:buAutoNum type="arabicPeriod"/>
            </a:pPr>
            <a:r>
              <a:rPr lang="en-US" sz="1050" dirty="0">
                <a:latin typeface="Gotham" panose="02000603040000020004" pitchFamily="2" charset="77"/>
                <a:cs typeface="Gotham Light" pitchFamily="2" charset="0"/>
              </a:rPr>
              <a:t>Operating margins have improved year on year reflecting resilient fundamentals of our core business despite Covid challenges and hyperinflationary environment.</a:t>
            </a:r>
          </a:p>
          <a:p>
            <a:pPr marL="228600" lvl="0" indent="-228600" fontAlgn="t">
              <a:spcBef>
                <a:spcPts val="1200"/>
              </a:spcBef>
              <a:buFont typeface="+mj-lt"/>
              <a:buAutoNum type="arabicPeriod"/>
            </a:pPr>
            <a:r>
              <a:rPr lang="en-US" sz="1050" dirty="0">
                <a:latin typeface="Gotham" panose="02000603040000020004" pitchFamily="2" charset="77"/>
                <a:cs typeface="Gotham Light" pitchFamily="2" charset="0"/>
              </a:rPr>
              <a:t>We have a disciplined approach to long term growth and remain focused on delivering value.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1F752A7B-955A-1F4B-D0DC-C0BEFB30D128}"/>
              </a:ext>
            </a:extLst>
          </p:cNvPr>
          <p:cNvGraphicFramePr/>
          <p:nvPr/>
        </p:nvGraphicFramePr>
        <p:xfrm>
          <a:off x="2121567" y="4283311"/>
          <a:ext cx="4035176" cy="2305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6C67828-601F-4E35-35E5-E20B0ED79EF9}"/>
              </a:ext>
            </a:extLst>
          </p:cNvPr>
          <p:cNvSpPr txBox="1"/>
          <p:nvPr/>
        </p:nvSpPr>
        <p:spPr>
          <a:xfrm>
            <a:off x="2637565" y="3767784"/>
            <a:ext cx="3519177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Group Operating Profit</a:t>
            </a:r>
          </a:p>
          <a:p>
            <a:pPr>
              <a:spcAft>
                <a:spcPts val="600"/>
              </a:spcAft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Sustainable profit through operational efficiencies</a:t>
            </a:r>
            <a:endParaRPr lang="en-GB" sz="1200" dirty="0">
              <a:solidFill>
                <a:srgbClr val="007DC5"/>
              </a:solidFill>
              <a:latin typeface="Gotham Medium" pitchFamily="2" charset="0"/>
              <a:cs typeface="Gotham Medium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A6773D-F60C-7D88-A64C-A7FC95D4001C}"/>
              </a:ext>
            </a:extLst>
          </p:cNvPr>
          <p:cNvSpPr txBox="1"/>
          <p:nvPr/>
        </p:nvSpPr>
        <p:spPr>
          <a:xfrm>
            <a:off x="6925360" y="3767784"/>
            <a:ext cx="3849213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Investing for future growth</a:t>
            </a:r>
          </a:p>
          <a:p>
            <a:pPr>
              <a:spcAft>
                <a:spcPts val="600"/>
              </a:spcAft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Disciplined investment to fuel growth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44DFCF3-BFD5-043A-6933-310AA63AAE3F}"/>
              </a:ext>
            </a:extLst>
          </p:cNvPr>
          <p:cNvCxnSpPr>
            <a:cxnSpLocks/>
          </p:cNvCxnSpPr>
          <p:nvPr/>
        </p:nvCxnSpPr>
        <p:spPr>
          <a:xfrm flipH="1">
            <a:off x="8075612" y="5792593"/>
            <a:ext cx="542077" cy="0"/>
          </a:xfrm>
          <a:prstGeom prst="line">
            <a:avLst/>
          </a:prstGeom>
          <a:ln w="25400">
            <a:gradFill>
              <a:gsLst>
                <a:gs pos="67000">
                  <a:srgbClr val="00B0F0"/>
                </a:gs>
                <a:gs pos="36000">
                  <a:srgbClr val="00B0F0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5A31EFC-5A9B-36B1-5263-1EF404322574}"/>
              </a:ext>
            </a:extLst>
          </p:cNvPr>
          <p:cNvCxnSpPr>
            <a:cxnSpLocks/>
          </p:cNvCxnSpPr>
          <p:nvPr/>
        </p:nvCxnSpPr>
        <p:spPr>
          <a:xfrm>
            <a:off x="2205923" y="879692"/>
            <a:ext cx="90767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FE266DD-E0A9-F428-4783-7A4A2BF714B1}"/>
              </a:ext>
            </a:extLst>
          </p:cNvPr>
          <p:cNvCxnSpPr>
            <a:cxnSpLocks/>
          </p:cNvCxnSpPr>
          <p:nvPr/>
        </p:nvCxnSpPr>
        <p:spPr>
          <a:xfrm>
            <a:off x="405630" y="879692"/>
            <a:ext cx="1573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84C629D7-9242-B855-149B-F3E4881EEB7F}"/>
              </a:ext>
            </a:extLst>
          </p:cNvPr>
          <p:cNvGraphicFramePr/>
          <p:nvPr/>
        </p:nvGraphicFramePr>
        <p:xfrm>
          <a:off x="9162148" y="4319170"/>
          <a:ext cx="2186094" cy="2269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B3DEB20-3427-E449-242D-CFA3DBF5DE70}"/>
              </a:ext>
            </a:extLst>
          </p:cNvPr>
          <p:cNvSpPr txBox="1"/>
          <p:nvPr/>
        </p:nvSpPr>
        <p:spPr>
          <a:xfrm>
            <a:off x="8381414" y="5474900"/>
            <a:ext cx="954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dirty="0">
                <a:solidFill>
                  <a:srgbClr val="0070C0"/>
                </a:solidFill>
                <a:latin typeface="Gotham Medium" pitchFamily="2" charset="0"/>
                <a:cs typeface="Gotham Medium" pitchFamily="2" charset="0"/>
              </a:rPr>
              <a:t>Debt to EBITDA</a:t>
            </a:r>
          </a:p>
          <a:p>
            <a:r>
              <a:rPr lang="en-US" sz="700" b="1" dirty="0">
                <a:latin typeface="Gotham Medium" pitchFamily="2" charset="0"/>
                <a:cs typeface="Gotham Medium" pitchFamily="2" charset="0"/>
              </a:rPr>
              <a:t>2.6x (2022E)</a:t>
            </a:r>
            <a:endParaRPr lang="en-US" sz="700" dirty="0">
              <a:latin typeface="Gotham Medium" pitchFamily="2" charset="0"/>
              <a:cs typeface="Gotham Medium" pitchFamily="2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571B8D9-98F1-F096-7780-78902A75AD00}"/>
              </a:ext>
            </a:extLst>
          </p:cNvPr>
          <p:cNvCxnSpPr>
            <a:cxnSpLocks/>
          </p:cNvCxnSpPr>
          <p:nvPr/>
        </p:nvCxnSpPr>
        <p:spPr>
          <a:xfrm>
            <a:off x="405630" y="6662654"/>
            <a:ext cx="1573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7BBE7A4-4051-059B-B380-DE1942423174}"/>
              </a:ext>
            </a:extLst>
          </p:cNvPr>
          <p:cNvSpPr/>
          <p:nvPr/>
        </p:nvSpPr>
        <p:spPr>
          <a:xfrm>
            <a:off x="2159109" y="1104178"/>
            <a:ext cx="381000" cy="4616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OM" sz="1200" dirty="0">
                <a:latin typeface="Gotham Medium" pitchFamily="2" charset="0"/>
                <a:cs typeface="Gotham Medium" pitchFamily="2" charset="0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781C0-28F0-C6AE-613B-7638A8D5C690}"/>
              </a:ext>
            </a:extLst>
          </p:cNvPr>
          <p:cNvSpPr/>
          <p:nvPr/>
        </p:nvSpPr>
        <p:spPr>
          <a:xfrm>
            <a:off x="6446903" y="1104178"/>
            <a:ext cx="381000" cy="4616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OM" sz="1200" dirty="0">
                <a:latin typeface="Gotham Medium" pitchFamily="2" charset="0"/>
                <a:cs typeface="Gotham Medium" pitchFamily="2" charset="0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4A65AD-1983-09A9-F03B-CF6E7E829D26}"/>
              </a:ext>
            </a:extLst>
          </p:cNvPr>
          <p:cNvSpPr/>
          <p:nvPr/>
        </p:nvSpPr>
        <p:spPr>
          <a:xfrm>
            <a:off x="2159109" y="3748524"/>
            <a:ext cx="381000" cy="4616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OM" sz="1200" dirty="0">
                <a:latin typeface="Gotham Medium" pitchFamily="2" charset="0"/>
                <a:cs typeface="Gotham Medium" pitchFamily="2" charset="0"/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41B8A6-3A57-BF03-230A-30D49D9B246E}"/>
              </a:ext>
            </a:extLst>
          </p:cNvPr>
          <p:cNvSpPr/>
          <p:nvPr/>
        </p:nvSpPr>
        <p:spPr>
          <a:xfrm>
            <a:off x="6446903" y="3748524"/>
            <a:ext cx="381000" cy="4616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OM" sz="1200" dirty="0">
                <a:latin typeface="Gotham Medium" pitchFamily="2" charset="0"/>
                <a:cs typeface="Gotham Medium" pitchFamily="2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92E47F-D3B9-7AC5-D901-22B4306F3ACF}"/>
              </a:ext>
            </a:extLst>
          </p:cNvPr>
          <p:cNvSpPr txBox="1"/>
          <p:nvPr/>
        </p:nvSpPr>
        <p:spPr>
          <a:xfrm>
            <a:off x="9636167" y="6350034"/>
            <a:ext cx="9540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050" b="1" dirty="0">
                <a:latin typeface="Gotham Medium" pitchFamily="2" charset="0"/>
                <a:cs typeface="Gotham Medium" pitchFamily="2" charset="0"/>
              </a:rPr>
              <a:t>Fixed Assets</a:t>
            </a:r>
          </a:p>
        </p:txBody>
      </p:sp>
    </p:spTree>
    <p:extLst>
      <p:ext uri="{BB962C8B-B14F-4D97-AF65-F5344CB8AC3E}">
        <p14:creationId xmlns:p14="http://schemas.microsoft.com/office/powerpoint/2010/main" val="268924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5BD760-A5E3-61AB-3628-E757A994A088}"/>
              </a:ext>
            </a:extLst>
          </p:cNvPr>
          <p:cNvSpPr txBox="1"/>
          <p:nvPr/>
        </p:nvSpPr>
        <p:spPr>
          <a:xfrm>
            <a:off x="295351" y="233361"/>
            <a:ext cx="2979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GROWTH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672B9-C473-1EAC-225D-2661A250E0F3}"/>
              </a:ext>
            </a:extLst>
          </p:cNvPr>
          <p:cNvSpPr txBox="1"/>
          <p:nvPr/>
        </p:nvSpPr>
        <p:spPr>
          <a:xfrm>
            <a:off x="2121565" y="277740"/>
            <a:ext cx="9869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Robust approach to corporate governance and transparent, and effective reporting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4B6436-5577-4939-5C92-3E83C904D5CC}"/>
              </a:ext>
            </a:extLst>
          </p:cNvPr>
          <p:cNvSpPr txBox="1"/>
          <p:nvPr/>
        </p:nvSpPr>
        <p:spPr>
          <a:xfrm>
            <a:off x="2048825" y="985990"/>
            <a:ext cx="923387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Leverage Profile</a:t>
            </a:r>
            <a:br>
              <a:rPr lang="en-GB" sz="20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Healthy capital structure to support growth investments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71AB2F-8D4E-4DA0-B352-3077DA428E67}"/>
              </a:ext>
            </a:extLst>
          </p:cNvPr>
          <p:cNvSpPr txBox="1"/>
          <p:nvPr/>
        </p:nvSpPr>
        <p:spPr>
          <a:xfrm>
            <a:off x="295352" y="978666"/>
            <a:ext cx="16842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fontAlgn="t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latin typeface="Gotham" panose="02000603040000020004" pitchFamily="2" charset="77"/>
                <a:cs typeface="Gotham Light" pitchFamily="2" charset="0"/>
              </a:rPr>
              <a:t>Our financial discipline supported by operational performance has helped to strengthen Balance sheet with sufficient headroom for growth capital.</a:t>
            </a:r>
          </a:p>
          <a:p>
            <a:pPr marL="228600" indent="-228600" fontAlgn="t">
              <a:spcBef>
                <a:spcPts val="1200"/>
              </a:spcBef>
              <a:buFont typeface="+mj-lt"/>
              <a:buAutoNum type="arabicPeriod"/>
            </a:pPr>
            <a:r>
              <a:rPr lang="en-US" sz="1200" dirty="0">
                <a:latin typeface="Gotham" panose="02000603040000020004" pitchFamily="2" charset="77"/>
                <a:cs typeface="Gotham Light" pitchFamily="2" charset="0"/>
              </a:rPr>
              <a:t>Well positioned to generate long term sustainable value for all our shareholders.</a:t>
            </a:r>
          </a:p>
          <a:p>
            <a:pPr fontAlgn="t">
              <a:spcBef>
                <a:spcPts val="1200"/>
              </a:spcBef>
            </a:pPr>
            <a:endParaRPr lang="en-US" sz="1200" dirty="0">
              <a:latin typeface="Gotham" panose="02000603040000020004" pitchFamily="2" charset="77"/>
              <a:cs typeface="Gotham Light" pitchFamily="2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5A31EFC-5A9B-36B1-5263-1EF404322574}"/>
              </a:ext>
            </a:extLst>
          </p:cNvPr>
          <p:cNvCxnSpPr>
            <a:cxnSpLocks/>
          </p:cNvCxnSpPr>
          <p:nvPr/>
        </p:nvCxnSpPr>
        <p:spPr>
          <a:xfrm>
            <a:off x="2205923" y="879692"/>
            <a:ext cx="90767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FE266DD-E0A9-F428-4783-7A4A2BF714B1}"/>
              </a:ext>
            </a:extLst>
          </p:cNvPr>
          <p:cNvCxnSpPr>
            <a:cxnSpLocks/>
          </p:cNvCxnSpPr>
          <p:nvPr/>
        </p:nvCxnSpPr>
        <p:spPr>
          <a:xfrm>
            <a:off x="405630" y="879692"/>
            <a:ext cx="1573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6E607A9-5A99-B7AB-D2BF-5AEF81BBCA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5869219"/>
              </p:ext>
            </p:extLst>
          </p:nvPr>
        </p:nvGraphicFramePr>
        <p:xfrm>
          <a:off x="2121566" y="1707031"/>
          <a:ext cx="4035176" cy="2296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893B10B-85BC-BF99-62F7-1F41627B5C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4243613"/>
              </p:ext>
            </p:extLst>
          </p:nvPr>
        </p:nvGraphicFramePr>
        <p:xfrm>
          <a:off x="6289320" y="1707030"/>
          <a:ext cx="5520092" cy="2296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B2F5861-14BD-F93A-CBFF-47C9DE0E3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3909470"/>
              </p:ext>
            </p:extLst>
          </p:nvPr>
        </p:nvGraphicFramePr>
        <p:xfrm>
          <a:off x="4019391" y="4125682"/>
          <a:ext cx="7790021" cy="2617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4FD11D9-49BC-2F2D-EF71-7FFE3C8B408D}"/>
              </a:ext>
            </a:extLst>
          </p:cNvPr>
          <p:cNvSpPr txBox="1"/>
          <p:nvPr/>
        </p:nvSpPr>
        <p:spPr>
          <a:xfrm>
            <a:off x="2048826" y="4318723"/>
            <a:ext cx="1873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Return on Equity 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 Medium" pitchFamily="2" charset="0"/>
                <a:cs typeface="Gotham Medium" pitchFamily="2" charset="0"/>
              </a:rPr>
              <a:t>Solid growth indicator in an emerging market</a:t>
            </a:r>
          </a:p>
          <a:p>
            <a:pPr>
              <a:spcAft>
                <a:spcPts val="600"/>
              </a:spcAft>
            </a:pPr>
            <a:endParaRPr lang="en-GB" sz="2000" dirty="0">
              <a:solidFill>
                <a:srgbClr val="007DC5"/>
              </a:solidFill>
              <a:latin typeface="Gotham Medium" pitchFamily="2" charset="0"/>
              <a:cs typeface="Gotham Medium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5DF097-92FF-2E33-203A-5658ACAA1608}"/>
              </a:ext>
            </a:extLst>
          </p:cNvPr>
          <p:cNvCxnSpPr>
            <a:cxnSpLocks/>
          </p:cNvCxnSpPr>
          <p:nvPr/>
        </p:nvCxnSpPr>
        <p:spPr>
          <a:xfrm>
            <a:off x="405630" y="3981238"/>
            <a:ext cx="15739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40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781">
        <p:fade/>
      </p:transition>
    </mc:Choice>
    <mc:Fallback>
      <p:transition spd="med" advClick="0" advTm="12781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779CF3-3274-21E9-CD1E-804C9B1B3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3" t="3580" b="4534"/>
          <a:stretch/>
        </p:blipFill>
        <p:spPr>
          <a:xfrm>
            <a:off x="6245231" y="1069326"/>
            <a:ext cx="5943594" cy="55825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C6D49C-E979-0D79-B508-1F7D62622039}"/>
              </a:ext>
            </a:extLst>
          </p:cNvPr>
          <p:cNvSpPr txBox="1"/>
          <p:nvPr/>
        </p:nvSpPr>
        <p:spPr>
          <a:xfrm>
            <a:off x="1293812" y="3281071"/>
            <a:ext cx="3810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Well-managed and 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maintained workplaces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Medium" pitchFamily="2" charset="0"/>
              <a:cs typeface="Gotham Medium" pitchFamily="2" charset="0"/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Raising standards in 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worker welfare and environments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Gotham Medium" pitchFamily="2" charset="0"/>
              <a:cs typeface="Gotham Medium" pitchFamily="2" charset="0"/>
            </a:endParaRP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Continuously adopting 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best-in-class technologies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B0CA44-A135-3EDA-D7F3-96514C2B678F}"/>
              </a:ext>
            </a:extLst>
          </p:cNvPr>
          <p:cNvSpPr txBox="1"/>
          <p:nvPr/>
        </p:nvSpPr>
        <p:spPr>
          <a:xfrm>
            <a:off x="510800" y="894054"/>
            <a:ext cx="52026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rPr>
              <a:t>RENAISSANCE CONTRIBUTES TO BUSINESS PERFORMANCE, ECONOMIC GROWTH, AND NATIONAL WEALTH</a:t>
            </a:r>
            <a:endParaRPr lang="en-GB" sz="2400" b="1" dirty="0">
              <a:solidFill>
                <a:srgbClr val="007DC5"/>
              </a:solidFill>
              <a:effectLst/>
              <a:latin typeface="Gotham Medium" pitchFamily="2" charset="0"/>
              <a:cs typeface="Gotham Medium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8D8262-0397-3EFD-CE10-CA0E1EB38641}"/>
              </a:ext>
            </a:extLst>
          </p:cNvPr>
          <p:cNvCxnSpPr>
            <a:cxnSpLocks/>
          </p:cNvCxnSpPr>
          <p:nvPr/>
        </p:nvCxnSpPr>
        <p:spPr>
          <a:xfrm>
            <a:off x="596529" y="2728737"/>
            <a:ext cx="4354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625602-3D44-4E73-92C3-953D529E720E}"/>
              </a:ext>
            </a:extLst>
          </p:cNvPr>
          <p:cNvCxnSpPr>
            <a:cxnSpLocks/>
          </p:cNvCxnSpPr>
          <p:nvPr/>
        </p:nvCxnSpPr>
        <p:spPr>
          <a:xfrm>
            <a:off x="596529" y="5715000"/>
            <a:ext cx="4354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58E8AD2-D6EC-B55A-539E-692734D0D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" y="3270075"/>
            <a:ext cx="660400" cy="5905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1FC2B01-E338-1948-F26B-75B1ADA4F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" y="4015593"/>
            <a:ext cx="660400" cy="5905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3FC7F6-AAE1-0B9C-24BA-3F2E131B9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4688536"/>
            <a:ext cx="560107" cy="5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9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672">
        <p:fade/>
      </p:transition>
    </mc:Choice>
    <mc:Fallback>
      <p:transition spd="med" advClick="0" advTm="9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594E8F-6DA3-EA40-A742-AB3B4593C877}"/>
              </a:ext>
            </a:extLst>
          </p:cNvPr>
          <p:cNvSpPr/>
          <p:nvPr/>
        </p:nvSpPr>
        <p:spPr>
          <a:xfrm>
            <a:off x="201801" y="381000"/>
            <a:ext cx="3597557" cy="6261778"/>
          </a:xfrm>
          <a:prstGeom prst="rect">
            <a:avLst/>
          </a:prstGeom>
          <a:solidFill>
            <a:srgbClr val="007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OM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5BD760-A5E3-61AB-3628-E757A994A088}"/>
              </a:ext>
            </a:extLst>
          </p:cNvPr>
          <p:cNvSpPr txBox="1"/>
          <p:nvPr/>
        </p:nvSpPr>
        <p:spPr>
          <a:xfrm>
            <a:off x="395553" y="502503"/>
            <a:ext cx="3055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FFFF"/>
                </a:solidFill>
                <a:effectLst/>
                <a:latin typeface="Gotham Medium" pitchFamily="2" charset="0"/>
                <a:cs typeface="Gotham Medium" pitchFamily="2" charset="0"/>
              </a:rPr>
              <a:t>IN-COUNTRY VALUE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A09A2-3679-04B9-A334-25CE48841086}"/>
              </a:ext>
            </a:extLst>
          </p:cNvPr>
          <p:cNvSpPr txBox="1"/>
          <p:nvPr/>
        </p:nvSpPr>
        <p:spPr>
          <a:xfrm>
            <a:off x="403416" y="1460242"/>
            <a:ext cx="281939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effectLst/>
                <a:latin typeface="Gotham Medium" pitchFamily="2" charset="0"/>
                <a:cs typeface="Gotham Medium" pitchFamily="2" charset="0"/>
              </a:rPr>
              <a:t>2,600+ Omanis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  <a:latin typeface="Gotham" panose="02000603040000020004" pitchFamily="2" charset="77"/>
                <a:cs typeface="Gotham Medium" pitchFamily="2" charset="0"/>
              </a:rPr>
              <a:t>Sixth largest employer of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  <a:latin typeface="Gotham" panose="02000603040000020004" pitchFamily="2" charset="77"/>
                <a:cs typeface="Gotham Medium" pitchFamily="2" charset="0"/>
              </a:rPr>
              <a:t>Omanis in the private sector</a:t>
            </a: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79%</a:t>
            </a:r>
          </a:p>
          <a:p>
            <a:r>
              <a:rPr lang="en-GB" sz="1200" dirty="0">
                <a:solidFill>
                  <a:schemeClr val="bg1"/>
                </a:solidFill>
                <a:latin typeface="Gotham" panose="02000603040000020004" pitchFamily="2" charset="77"/>
                <a:cs typeface="Gotham Medium" pitchFamily="2" charset="0"/>
              </a:rPr>
              <a:t>Sourced from Omani suppliers</a:t>
            </a: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100+ locations</a:t>
            </a:r>
          </a:p>
          <a:p>
            <a:r>
              <a:rPr lang="en-GB" sz="1200" dirty="0">
                <a:solidFill>
                  <a:schemeClr val="bg1"/>
                </a:solidFill>
                <a:latin typeface="Gotham" panose="02000603040000020004" pitchFamily="2" charset="77"/>
                <a:cs typeface="Gotham Medium" pitchFamily="2" charset="0"/>
              </a:rPr>
              <a:t>served across Oman</a:t>
            </a: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US$520mn+</a:t>
            </a:r>
          </a:p>
          <a:p>
            <a:r>
              <a:rPr lang="en-GB" sz="1200" dirty="0">
                <a:solidFill>
                  <a:schemeClr val="bg1"/>
                </a:solidFill>
                <a:latin typeface="Gotham" panose="02000603040000020004" pitchFamily="2" charset="77"/>
                <a:cs typeface="Gotham Medium" pitchFamily="2" charset="0"/>
              </a:rPr>
              <a:t>Invested in assets in Oman</a:t>
            </a: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endParaRPr lang="en-GB" sz="1600" dirty="0">
              <a:solidFill>
                <a:schemeClr val="bg1"/>
              </a:solidFill>
              <a:effectLst/>
              <a:latin typeface="Gotham Medium" pitchFamily="2" charset="0"/>
              <a:cs typeface="Gotham Medium" pitchFamily="2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US$390,000</a:t>
            </a:r>
          </a:p>
          <a:p>
            <a:r>
              <a:rPr lang="en-GB" sz="1200" dirty="0">
                <a:solidFill>
                  <a:schemeClr val="bg1"/>
                </a:solidFill>
                <a:latin typeface="Gotham" panose="02000603040000020004" pitchFamily="2" charset="77"/>
                <a:cs typeface="Gotham Medium" pitchFamily="2" charset="0"/>
              </a:rPr>
              <a:t>Annual CSR commitment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5C32C-7942-A055-C64D-580321662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38" y="2413000"/>
            <a:ext cx="1860634" cy="1860634"/>
          </a:xfrm>
          <a:prstGeom prst="rect">
            <a:avLst/>
          </a:prstGeom>
        </p:spPr>
      </p:pic>
      <p:pic>
        <p:nvPicPr>
          <p:cNvPr id="1026" name="Picture 2" descr="Renaissance Services - Home">
            <a:extLst>
              <a:ext uri="{FF2B5EF4-FFF2-40B4-BE49-F238E27FC236}">
                <a16:creationId xmlns:a16="http://schemas.microsoft.com/office/drawing/2014/main" id="{B523FE76-407C-B7F3-28E2-DA5EEF2E1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7"/>
          <a:stretch/>
        </p:blipFill>
        <p:spPr bwMode="auto">
          <a:xfrm>
            <a:off x="8639045" y="381000"/>
            <a:ext cx="3043553" cy="186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C83AB0-223F-D856-C095-EA6BB6682C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3" t="40213" r="33629" b="26689"/>
          <a:stretch/>
        </p:blipFill>
        <p:spPr>
          <a:xfrm>
            <a:off x="6001951" y="2413000"/>
            <a:ext cx="2486329" cy="18606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C29FAC-AC5E-EFE7-BBB0-843A479D39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6" t="29286" r="34090" b="21852"/>
          <a:stretch/>
        </p:blipFill>
        <p:spPr>
          <a:xfrm>
            <a:off x="3970338" y="4457700"/>
            <a:ext cx="2809874" cy="21850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785A16-C943-26F8-681B-6B9C71DFDE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1" t="29115" r="12801" b="10660"/>
          <a:stretch/>
        </p:blipFill>
        <p:spPr>
          <a:xfrm>
            <a:off x="8639045" y="2412999"/>
            <a:ext cx="3043553" cy="43203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C040C5-F99E-D197-3871-451F8CAF27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1" r="7184"/>
          <a:stretch/>
        </p:blipFill>
        <p:spPr>
          <a:xfrm>
            <a:off x="6930977" y="4457700"/>
            <a:ext cx="1557303" cy="218507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37F420F-809A-8E30-E132-D2240FED4688}"/>
              </a:ext>
            </a:extLst>
          </p:cNvPr>
          <p:cNvCxnSpPr>
            <a:cxnSpLocks/>
          </p:cNvCxnSpPr>
          <p:nvPr/>
        </p:nvCxnSpPr>
        <p:spPr>
          <a:xfrm>
            <a:off x="506602" y="1460242"/>
            <a:ext cx="2590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807E339-2CD0-DDA8-6AE0-83969F2491C4}"/>
              </a:ext>
            </a:extLst>
          </p:cNvPr>
          <p:cNvCxnSpPr>
            <a:cxnSpLocks/>
          </p:cNvCxnSpPr>
          <p:nvPr/>
        </p:nvCxnSpPr>
        <p:spPr>
          <a:xfrm>
            <a:off x="506602" y="2412999"/>
            <a:ext cx="2590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61BF2F-D286-1C99-356C-6BCE7D57D8E3}"/>
              </a:ext>
            </a:extLst>
          </p:cNvPr>
          <p:cNvCxnSpPr>
            <a:cxnSpLocks/>
          </p:cNvCxnSpPr>
          <p:nvPr/>
        </p:nvCxnSpPr>
        <p:spPr>
          <a:xfrm>
            <a:off x="506602" y="3505200"/>
            <a:ext cx="2590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A822FB-9186-3AD5-B088-586DC5E66B63}"/>
              </a:ext>
            </a:extLst>
          </p:cNvPr>
          <p:cNvCxnSpPr>
            <a:cxnSpLocks/>
          </p:cNvCxnSpPr>
          <p:nvPr/>
        </p:nvCxnSpPr>
        <p:spPr>
          <a:xfrm>
            <a:off x="506602" y="4432300"/>
            <a:ext cx="2590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547695-62D2-C029-115E-CF6724738EA0}"/>
              </a:ext>
            </a:extLst>
          </p:cNvPr>
          <p:cNvCxnSpPr>
            <a:cxnSpLocks/>
          </p:cNvCxnSpPr>
          <p:nvPr/>
        </p:nvCxnSpPr>
        <p:spPr>
          <a:xfrm>
            <a:off x="506602" y="5511800"/>
            <a:ext cx="2590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8F2B01C-682F-6DB3-7387-5C2C9B70EC4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6"/>
          <a:stretch/>
        </p:blipFill>
        <p:spPr>
          <a:xfrm>
            <a:off x="3970338" y="379345"/>
            <a:ext cx="4520641" cy="191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98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7144">
        <p:fade/>
      </p:transition>
    </mc:Choice>
    <mc:Fallback>
      <p:transition spd="med" advClick="0" advTm="27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rld Health Organization Logo, symbol, meaning, history, PNG">
            <a:extLst>
              <a:ext uri="{FF2B5EF4-FFF2-40B4-BE49-F238E27FC236}">
                <a16:creationId xmlns:a16="http://schemas.microsoft.com/office/drawing/2014/main" id="{C0260075-A0C3-333F-F1A9-0A3C97E1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4" y="1120243"/>
            <a:ext cx="1836661" cy="10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ternational Labour Organization publishes study on Social Pillar -  Eurodiaconia">
            <a:extLst>
              <a:ext uri="{FF2B5EF4-FFF2-40B4-BE49-F238E27FC236}">
                <a16:creationId xmlns:a16="http://schemas.microsoft.com/office/drawing/2014/main" id="{067558B6-EBA2-D4CA-FAFF-33034B88B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9756" r="5863" b="9756"/>
          <a:stretch/>
        </p:blipFill>
        <p:spPr bwMode="auto">
          <a:xfrm>
            <a:off x="4929365" y="1213381"/>
            <a:ext cx="1738661" cy="84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UNIDO &amp; the Sustainable Development Goals | UNIDO">
            <a:extLst>
              <a:ext uri="{FF2B5EF4-FFF2-40B4-BE49-F238E27FC236}">
                <a16:creationId xmlns:a16="http://schemas.microsoft.com/office/drawing/2014/main" id="{F0F22FF5-7A41-9D97-3626-13347521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18" y="1267882"/>
            <a:ext cx="3656012" cy="7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0D76CC-FE44-3F36-BD90-CD3A285630DB}"/>
              </a:ext>
            </a:extLst>
          </p:cNvPr>
          <p:cNvSpPr txBox="1"/>
          <p:nvPr/>
        </p:nvSpPr>
        <p:spPr>
          <a:xfrm>
            <a:off x="295351" y="1258213"/>
            <a:ext cx="2217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sz="2400" dirty="0"/>
              <a:t>Global </a:t>
            </a:r>
            <a:br>
              <a:rPr lang="en-GB" sz="2400" dirty="0"/>
            </a:br>
            <a:r>
              <a:rPr lang="en-GB" sz="2400" dirty="0"/>
              <a:t>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5BD760-A5E3-61AB-3628-E757A994A088}"/>
              </a:ext>
            </a:extLst>
          </p:cNvPr>
          <p:cNvSpPr txBox="1"/>
          <p:nvPr/>
        </p:nvSpPr>
        <p:spPr>
          <a:xfrm>
            <a:off x="295351" y="233361"/>
            <a:ext cx="2979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7DC5"/>
                </a:solidFill>
                <a:latin typeface="Gotham Medium" pitchFamily="2" charset="0"/>
                <a:cs typeface="Gotham Medium" pitchFamily="2" charset="0"/>
              </a:defRPr>
            </a:lvl1pPr>
          </a:lstStyle>
          <a:p>
            <a:r>
              <a:rPr lang="en-GB" dirty="0"/>
              <a:t>WORKER </a:t>
            </a:r>
            <a:br>
              <a:rPr lang="en-GB" dirty="0"/>
            </a:br>
            <a:r>
              <a:rPr lang="en-GB" dirty="0"/>
              <a:t>WELFARE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35959-D116-CED2-62E9-01F666CA94C6}"/>
              </a:ext>
            </a:extLst>
          </p:cNvPr>
          <p:cNvSpPr txBox="1"/>
          <p:nvPr/>
        </p:nvSpPr>
        <p:spPr>
          <a:xfrm>
            <a:off x="2653110" y="303728"/>
            <a:ext cx="6586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itchFamily="2" charset="0"/>
              </a:defRPr>
            </a:lvl1pPr>
          </a:lstStyle>
          <a:p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Good for people, good for business, </a:t>
            </a:r>
            <a:b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</a:br>
            <a:r>
              <a:rPr lang="en-GB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Medium" pitchFamily="2" charset="0"/>
                <a:cs typeface="Gotham Medium" pitchFamily="2" charset="0"/>
              </a:rPr>
              <a:t>growth for the economy, and progress for the nation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2ACED34-3DC5-8DFA-C2C5-45BBA44F0ADE}"/>
              </a:ext>
            </a:extLst>
          </p:cNvPr>
          <p:cNvGrpSpPr/>
          <p:nvPr/>
        </p:nvGrpSpPr>
        <p:grpSpPr>
          <a:xfrm>
            <a:off x="379411" y="1168418"/>
            <a:ext cx="10897997" cy="1002890"/>
            <a:chOff x="379412" y="1168418"/>
            <a:chExt cx="2725291" cy="1002890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5BD5126-F12B-2431-95B1-FAFE1A67BDB7}"/>
                </a:ext>
              </a:extLst>
            </p:cNvPr>
            <p:cNvCxnSpPr>
              <a:cxnSpLocks/>
            </p:cNvCxnSpPr>
            <p:nvPr/>
          </p:nvCxnSpPr>
          <p:spPr>
            <a:xfrm>
              <a:off x="379412" y="2171308"/>
              <a:ext cx="27252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533F4D-638F-A1C4-05B5-51C137261439}"/>
                </a:ext>
              </a:extLst>
            </p:cNvPr>
            <p:cNvCxnSpPr>
              <a:cxnSpLocks/>
            </p:cNvCxnSpPr>
            <p:nvPr/>
          </p:nvCxnSpPr>
          <p:spPr>
            <a:xfrm>
              <a:off x="379412" y="1168418"/>
              <a:ext cx="27252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64E4FA-5513-054E-CA31-410FD94274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55" y="2313134"/>
            <a:ext cx="2714633" cy="2275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A453D-2496-CE9B-19D0-656C264E0A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129" y="4686692"/>
            <a:ext cx="2402326" cy="1801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29E2C3-50FC-106F-2086-66D59DDA82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72" y="4686692"/>
            <a:ext cx="3429000" cy="1809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CC5DD-5748-8547-1769-7B4C8E532F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78" y="2313135"/>
            <a:ext cx="3429000" cy="2284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501A42-3D51-D41E-64CC-458ADF77D4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56" y="4669424"/>
            <a:ext cx="1205418" cy="18090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FB64556-0A33-2178-AAAB-6D901D38BC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77" y="2319097"/>
            <a:ext cx="2405077" cy="22441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6D1B01-0161-E0D4-579C-5DF39CB174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r="22557"/>
          <a:stretch/>
        </p:blipFill>
        <p:spPr>
          <a:xfrm>
            <a:off x="10005475" y="4669424"/>
            <a:ext cx="1420414" cy="18190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55FA91A-DE6D-BB34-E5D1-360BD864C3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328" r="18106" b="-328"/>
          <a:stretch/>
        </p:blipFill>
        <p:spPr>
          <a:xfrm>
            <a:off x="379411" y="2310817"/>
            <a:ext cx="2201135" cy="42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4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113">
        <p:fade/>
      </p:transition>
    </mc:Choice>
    <mc:Fallback>
      <p:transition spd="med" advClick="0" advTm="18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heme/theme1.xml><?xml version="1.0" encoding="utf-8"?>
<a:theme xmlns:a="http://schemas.openxmlformats.org/drawingml/2006/main" name="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20422</TotalTime>
  <Words>682</Words>
  <Application>Microsoft Office PowerPoint</Application>
  <PresentationFormat>Custom</PresentationFormat>
  <Paragraphs>181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Gotham</vt:lpstr>
      <vt:lpstr>Gotham Bold</vt:lpstr>
      <vt:lpstr>Gotham Light</vt:lpstr>
      <vt:lpstr>Gotham Medium</vt:lpstr>
      <vt:lpstr>Wingdings</vt:lpstr>
      <vt:lpstr>Theme</vt:lpstr>
      <vt:lpstr>Renaissance Services SAOG | MSX Investor Roadshow | September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Mubarak Kakkattu Moosa</dc:creator>
  <cp:lastModifiedBy>Saikat Bhattacharya</cp:lastModifiedBy>
  <cp:revision>1907</cp:revision>
  <cp:lastPrinted>2022-08-08T07:16:31Z</cp:lastPrinted>
  <dcterms:created xsi:type="dcterms:W3CDTF">2006-08-16T00:00:00Z</dcterms:created>
  <dcterms:modified xsi:type="dcterms:W3CDTF">2022-09-05T14:25:39Z</dcterms:modified>
</cp:coreProperties>
</file>